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sldIdLst>
    <p:sldId id="257" r:id="rId2"/>
    <p:sldId id="308" r:id="rId3"/>
    <p:sldId id="309" r:id="rId4"/>
    <p:sldId id="310" r:id="rId5"/>
    <p:sldId id="311" r:id="rId6"/>
    <p:sldId id="256" r:id="rId7"/>
    <p:sldId id="258" r:id="rId8"/>
    <p:sldId id="270" r:id="rId9"/>
    <p:sldId id="259" r:id="rId10"/>
    <p:sldId id="286" r:id="rId11"/>
    <p:sldId id="294" r:id="rId12"/>
    <p:sldId id="295" r:id="rId13"/>
    <p:sldId id="296" r:id="rId14"/>
    <p:sldId id="291" r:id="rId15"/>
    <p:sldId id="297" r:id="rId16"/>
    <p:sldId id="289" r:id="rId17"/>
    <p:sldId id="292" r:id="rId18"/>
    <p:sldId id="298" r:id="rId19"/>
    <p:sldId id="299" r:id="rId20"/>
    <p:sldId id="300" r:id="rId21"/>
    <p:sldId id="301" r:id="rId22"/>
    <p:sldId id="302" r:id="rId23"/>
    <p:sldId id="303" r:id="rId24"/>
    <p:sldId id="290" r:id="rId25"/>
    <p:sldId id="293" r:id="rId26"/>
    <p:sldId id="304" r:id="rId27"/>
    <p:sldId id="305" r:id="rId28"/>
    <p:sldId id="306" r:id="rId29"/>
    <p:sldId id="307" r:id="rId30"/>
    <p:sldId id="284" r:id="rId31"/>
  </p:sldIdLst>
  <p:sldSz cx="12192000" cy="6858000"/>
  <p:notesSz cx="6858000" cy="9144000"/>
  <p:custDataLst>
    <p:tags r:id="rId3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2F55"/>
    <a:srgbClr val="1E6991"/>
    <a:srgbClr val="CBCED1"/>
    <a:srgbClr val="DCDFE2"/>
    <a:srgbClr val="183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53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536FAD-D3BC-4F86-8D94-C09167C361C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82F9D26F-2F8D-449F-BA1E-48EF573B6EFD}">
      <dgm:prSet phldrT="[텍스트]"/>
      <dgm:spPr>
        <a:solidFill>
          <a:schemeClr val="bg1">
            <a:alpha val="40000"/>
          </a:schemeClr>
        </a:solidFill>
      </dgm:spPr>
      <dgm:t>
        <a:bodyPr/>
        <a:lstStyle/>
        <a:p>
          <a:pPr latinLnBrk="1"/>
          <a:r>
            <a:rPr lang="en-US" altLang="ko-KR"/>
            <a:t>  </a:t>
          </a:r>
          <a:endParaRPr lang="ko-KR" altLang="en-US"/>
        </a:p>
      </dgm:t>
    </dgm:pt>
    <dgm:pt modelId="{763711EA-9685-432C-8F1F-DD8CC772B3EE}" type="parTrans" cxnId="{7A130081-4BE9-4CB3-A6CF-B6585533AE00}">
      <dgm:prSet/>
      <dgm:spPr/>
      <dgm:t>
        <a:bodyPr/>
        <a:lstStyle/>
        <a:p>
          <a:pPr latinLnBrk="1"/>
          <a:endParaRPr lang="ko-KR" altLang="en-US"/>
        </a:p>
      </dgm:t>
    </dgm:pt>
    <dgm:pt modelId="{F13F3AB0-FB97-435F-B579-73268977ED0E}" type="sibTrans" cxnId="{7A130081-4BE9-4CB3-A6CF-B6585533AE00}">
      <dgm:prSet/>
      <dgm:spPr/>
      <dgm:t>
        <a:bodyPr/>
        <a:lstStyle/>
        <a:p>
          <a:pPr latinLnBrk="1"/>
          <a:endParaRPr lang="ko-KR" altLang="en-US"/>
        </a:p>
      </dgm:t>
    </dgm:pt>
    <dgm:pt modelId="{B76541B3-6996-4698-816E-904F85CC0381}">
      <dgm:prSet phldrT="[텍스트]"/>
      <dgm:spPr>
        <a:solidFill>
          <a:schemeClr val="bg1">
            <a:alpha val="40000"/>
          </a:schemeClr>
        </a:solidFill>
      </dgm:spPr>
      <dgm:t>
        <a:bodyPr/>
        <a:lstStyle/>
        <a:p>
          <a:pPr latinLnBrk="1"/>
          <a:r>
            <a:rPr lang="en-US" altLang="ko-KR"/>
            <a:t>  </a:t>
          </a:r>
          <a:endParaRPr lang="ko-KR" altLang="en-US"/>
        </a:p>
      </dgm:t>
    </dgm:pt>
    <dgm:pt modelId="{7F95CC3B-A21C-4041-B6DE-92941DE631AD}" type="parTrans" cxnId="{8D12E631-80B6-4CA1-B0EE-C0A1BC13E49F}">
      <dgm:prSet/>
      <dgm:spPr/>
      <dgm:t>
        <a:bodyPr/>
        <a:lstStyle/>
        <a:p>
          <a:pPr latinLnBrk="1"/>
          <a:endParaRPr lang="ko-KR" altLang="en-US"/>
        </a:p>
      </dgm:t>
    </dgm:pt>
    <dgm:pt modelId="{4C1996A7-177F-4E2E-BFE3-40B2C7BCE541}" type="sibTrans" cxnId="{8D12E631-80B6-4CA1-B0EE-C0A1BC13E49F}">
      <dgm:prSet/>
      <dgm:spPr/>
      <dgm:t>
        <a:bodyPr/>
        <a:lstStyle/>
        <a:p>
          <a:pPr latinLnBrk="1"/>
          <a:endParaRPr lang="ko-KR" altLang="en-US"/>
        </a:p>
      </dgm:t>
    </dgm:pt>
    <dgm:pt modelId="{975EF27E-34CE-48B2-99FD-E136A8A5A0B9}">
      <dgm:prSet phldrT="[텍스트]"/>
      <dgm:spPr>
        <a:solidFill>
          <a:schemeClr val="bg1">
            <a:alpha val="40000"/>
          </a:schemeClr>
        </a:solidFill>
      </dgm:spPr>
      <dgm:t>
        <a:bodyPr/>
        <a:lstStyle/>
        <a:p>
          <a:pPr latinLnBrk="1"/>
          <a:r>
            <a:rPr lang="en-US" altLang="ko-KR"/>
            <a:t>  </a:t>
          </a:r>
          <a:endParaRPr lang="ko-KR" altLang="en-US"/>
        </a:p>
      </dgm:t>
    </dgm:pt>
    <dgm:pt modelId="{8AF727DA-D33F-403E-9615-716FCCEE5901}" type="sibTrans" cxnId="{03CD1DED-D6A4-43E1-939C-D66B04748439}">
      <dgm:prSet/>
      <dgm:spPr/>
      <dgm:t>
        <a:bodyPr/>
        <a:lstStyle/>
        <a:p>
          <a:pPr latinLnBrk="1"/>
          <a:endParaRPr lang="ko-KR" altLang="en-US"/>
        </a:p>
      </dgm:t>
    </dgm:pt>
    <dgm:pt modelId="{02BD8671-15CC-4DD6-8C1D-CB8B07C0EA31}" type="parTrans" cxnId="{03CD1DED-D6A4-43E1-939C-D66B04748439}">
      <dgm:prSet/>
      <dgm:spPr/>
      <dgm:t>
        <a:bodyPr/>
        <a:lstStyle/>
        <a:p>
          <a:pPr latinLnBrk="1"/>
          <a:endParaRPr lang="ko-KR" altLang="en-US"/>
        </a:p>
      </dgm:t>
    </dgm:pt>
    <dgm:pt modelId="{57383885-3A80-44B7-B37B-C887E847AC34}">
      <dgm:prSet phldrT="[텍스트]"/>
      <dgm:spPr>
        <a:solidFill>
          <a:schemeClr val="bg1">
            <a:alpha val="40000"/>
          </a:schemeClr>
        </a:solidFill>
      </dgm:spPr>
      <dgm:t>
        <a:bodyPr/>
        <a:lstStyle/>
        <a:p>
          <a:pPr latinLnBrk="1"/>
          <a:r>
            <a:rPr lang="en-US" altLang="ko-KR"/>
            <a:t>  </a:t>
          </a:r>
          <a:endParaRPr lang="ko-KR" altLang="en-US"/>
        </a:p>
      </dgm:t>
    </dgm:pt>
    <dgm:pt modelId="{39B25402-8805-45E7-B169-ABA9FCDB244D}" type="sibTrans" cxnId="{B0739D01-E6F8-4A4D-AEAA-433E1A932964}">
      <dgm:prSet/>
      <dgm:spPr/>
      <dgm:t>
        <a:bodyPr/>
        <a:lstStyle/>
        <a:p>
          <a:pPr latinLnBrk="1"/>
          <a:endParaRPr lang="ko-KR" altLang="en-US"/>
        </a:p>
      </dgm:t>
    </dgm:pt>
    <dgm:pt modelId="{405B911C-1220-4AE8-A336-3B9541457D74}" type="parTrans" cxnId="{B0739D01-E6F8-4A4D-AEAA-433E1A932964}">
      <dgm:prSet/>
      <dgm:spPr/>
      <dgm:t>
        <a:bodyPr/>
        <a:lstStyle/>
        <a:p>
          <a:pPr latinLnBrk="1"/>
          <a:endParaRPr lang="ko-KR" altLang="en-US"/>
        </a:p>
      </dgm:t>
    </dgm:pt>
    <dgm:pt modelId="{0C6F4867-624D-4492-9B0B-88B7F3820E21}" type="pres">
      <dgm:prSet presAssocID="{E6536FAD-D3BC-4F86-8D94-C09167C361CC}" presName="Name0" presStyleCnt="0">
        <dgm:presLayoutVars>
          <dgm:dir/>
          <dgm:resizeHandles val="exact"/>
        </dgm:presLayoutVars>
      </dgm:prSet>
      <dgm:spPr/>
    </dgm:pt>
    <dgm:pt modelId="{C94C2A7B-FE8C-46DA-995B-31F245529E49}" type="pres">
      <dgm:prSet presAssocID="{82F9D26F-2F8D-449F-BA1E-48EF573B6EFD}" presName="composite" presStyleCnt="0"/>
      <dgm:spPr/>
    </dgm:pt>
    <dgm:pt modelId="{40DE1CF7-9BFD-42A8-9675-D1327C2523FC}" type="pres">
      <dgm:prSet presAssocID="{82F9D26F-2F8D-449F-BA1E-48EF573B6EFD}" presName="rect1" presStyleLbl="bgShp" presStyleIdx="0" presStyleCnt="4"/>
      <dgm:spPr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</dgm:spPr>
    </dgm:pt>
    <dgm:pt modelId="{E2D9D627-560A-4FD3-AAD7-A455A40D790F}" type="pres">
      <dgm:prSet presAssocID="{82F9D26F-2F8D-449F-BA1E-48EF573B6EFD}" presName="rect2" presStyleLbl="trBgShp" presStyleIdx="0" presStyleCnt="4" custFlipHor="0" custScaleX="7466" custLinFactNeighborX="53765" custLinFactNeighborY="5502">
        <dgm:presLayoutVars>
          <dgm:bulletEnabled val="1"/>
        </dgm:presLayoutVars>
      </dgm:prSet>
      <dgm:spPr/>
    </dgm:pt>
    <dgm:pt modelId="{D77F5AEA-690E-4083-83EE-FCAD1229C14C}" type="pres">
      <dgm:prSet presAssocID="{F13F3AB0-FB97-435F-B579-73268977ED0E}" presName="sibTrans" presStyleCnt="0"/>
      <dgm:spPr/>
    </dgm:pt>
    <dgm:pt modelId="{522DCA85-FB54-410B-B0EE-DABD8820DB2A}" type="pres">
      <dgm:prSet presAssocID="{57383885-3A80-44B7-B37B-C887E847AC34}" presName="composite" presStyleCnt="0"/>
      <dgm:spPr/>
    </dgm:pt>
    <dgm:pt modelId="{4B5F1DFE-4B8F-4D93-A621-A79D65AB1089}" type="pres">
      <dgm:prSet presAssocID="{57383885-3A80-44B7-B37B-C887E847AC34}" presName="rect1" presStyleLbl="bgShp" presStyleIdx="1" presStyleCnt="4"/>
      <dgm:spPr>
        <a:blipFill>
          <a:blip xmlns:r="http://schemas.openxmlformats.org/officeDocument/2006/relationships" r:embed="rId2"/>
          <a:srcRect/>
          <a:stretch>
            <a:fillRect l="-14000" r="-14000"/>
          </a:stretch>
        </a:blipFill>
      </dgm:spPr>
    </dgm:pt>
    <dgm:pt modelId="{5628E248-63D1-4F13-81C2-0D22261AFFB9}" type="pres">
      <dgm:prSet presAssocID="{57383885-3A80-44B7-B37B-C887E847AC34}" presName="rect2" presStyleLbl="trBgShp" presStyleIdx="1" presStyleCnt="4" custScaleX="7467" custLinFactNeighborX="52900" custLinFactNeighborY="5502">
        <dgm:presLayoutVars>
          <dgm:bulletEnabled val="1"/>
        </dgm:presLayoutVars>
      </dgm:prSet>
      <dgm:spPr/>
    </dgm:pt>
    <dgm:pt modelId="{DF3FB68D-5930-4728-8A3F-755A2FD073DF}" type="pres">
      <dgm:prSet presAssocID="{39B25402-8805-45E7-B169-ABA9FCDB244D}" presName="sibTrans" presStyleCnt="0"/>
      <dgm:spPr/>
    </dgm:pt>
    <dgm:pt modelId="{BE6699E2-DFDC-45ED-B7DF-CF9D8AB12CB1}" type="pres">
      <dgm:prSet presAssocID="{B76541B3-6996-4698-816E-904F85CC0381}" presName="composite" presStyleCnt="0"/>
      <dgm:spPr/>
    </dgm:pt>
    <dgm:pt modelId="{DAE5E5B1-EAA4-4339-B110-8B1C8A801E69}" type="pres">
      <dgm:prSet presAssocID="{B76541B3-6996-4698-816E-904F85CC0381}" presName="rect1" presStyleLbl="bgShp" presStyleIdx="2" presStyleCnt="4"/>
      <dgm:spPr>
        <a:blipFill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B7686AC1-8FD1-4BA9-841E-ADF001C1CD4A}" type="pres">
      <dgm:prSet presAssocID="{B76541B3-6996-4698-816E-904F85CC0381}" presName="rect2" presStyleLbl="trBgShp" presStyleIdx="2" presStyleCnt="4" custScaleX="7466" custLinFactNeighborX="54528" custLinFactNeighborY="-494">
        <dgm:presLayoutVars>
          <dgm:bulletEnabled val="1"/>
        </dgm:presLayoutVars>
      </dgm:prSet>
      <dgm:spPr/>
    </dgm:pt>
    <dgm:pt modelId="{C34E5C06-8948-4A71-BBAE-6F9A1BF6A30F}" type="pres">
      <dgm:prSet presAssocID="{4C1996A7-177F-4E2E-BFE3-40B2C7BCE541}" presName="sibTrans" presStyleCnt="0"/>
      <dgm:spPr/>
    </dgm:pt>
    <dgm:pt modelId="{FFC5E856-CADB-4337-953D-81E4533268CA}" type="pres">
      <dgm:prSet presAssocID="{975EF27E-34CE-48B2-99FD-E136A8A5A0B9}" presName="composite" presStyleCnt="0"/>
      <dgm:spPr/>
    </dgm:pt>
    <dgm:pt modelId="{AB837367-959A-4161-B3B1-1CBC1C0C7F78}" type="pres">
      <dgm:prSet presAssocID="{975EF27E-34CE-48B2-99FD-E136A8A5A0B9}" presName="rect1" presStyleLbl="bgShp" presStyleIdx="3" presStyleCnt="4"/>
      <dgm:spPr>
        <a:blipFill>
          <a:blip xmlns:r="http://schemas.openxmlformats.org/officeDocument/2006/relationships" r:embed="rId4"/>
          <a:srcRect/>
          <a:stretch>
            <a:fillRect l="-2000" r="-2000"/>
          </a:stretch>
        </a:blipFill>
      </dgm:spPr>
    </dgm:pt>
    <dgm:pt modelId="{9CB36506-3C5A-4861-9D96-53223FA71361}" type="pres">
      <dgm:prSet presAssocID="{975EF27E-34CE-48B2-99FD-E136A8A5A0B9}" presName="rect2" presStyleLbl="trBgShp" presStyleIdx="3" presStyleCnt="4" custFlipHor="0" custScaleX="7120" custLinFactNeighborX="59092" custLinFactNeighborY="11104">
        <dgm:presLayoutVars>
          <dgm:bulletEnabled val="1"/>
        </dgm:presLayoutVars>
      </dgm:prSet>
      <dgm:spPr/>
    </dgm:pt>
  </dgm:ptLst>
  <dgm:cxnLst>
    <dgm:cxn modelId="{B0739D01-E6F8-4A4D-AEAA-433E1A932964}" srcId="{E6536FAD-D3BC-4F86-8D94-C09167C361CC}" destId="{57383885-3A80-44B7-B37B-C887E847AC34}" srcOrd="1" destOrd="0" parTransId="{405B911C-1220-4AE8-A336-3B9541457D74}" sibTransId="{39B25402-8805-45E7-B169-ABA9FCDB244D}"/>
    <dgm:cxn modelId="{9EE7DE1D-7F6B-44F3-9F24-23096E8E1537}" type="presOf" srcId="{B76541B3-6996-4698-816E-904F85CC0381}" destId="{B7686AC1-8FD1-4BA9-841E-ADF001C1CD4A}" srcOrd="0" destOrd="0" presId="urn:microsoft.com/office/officeart/2008/layout/BendingPictureSemiTransparentText"/>
    <dgm:cxn modelId="{358AC927-885D-4F43-94DA-3452433FB3EA}" type="presOf" srcId="{82F9D26F-2F8D-449F-BA1E-48EF573B6EFD}" destId="{E2D9D627-560A-4FD3-AAD7-A455A40D790F}" srcOrd="0" destOrd="0" presId="urn:microsoft.com/office/officeart/2008/layout/BendingPictureSemiTransparentText"/>
    <dgm:cxn modelId="{8D12E631-80B6-4CA1-B0EE-C0A1BC13E49F}" srcId="{E6536FAD-D3BC-4F86-8D94-C09167C361CC}" destId="{B76541B3-6996-4698-816E-904F85CC0381}" srcOrd="2" destOrd="0" parTransId="{7F95CC3B-A21C-4041-B6DE-92941DE631AD}" sibTransId="{4C1996A7-177F-4E2E-BFE3-40B2C7BCE541}"/>
    <dgm:cxn modelId="{F25A9035-239F-454D-AF30-7E2DFC84DFC8}" type="presOf" srcId="{57383885-3A80-44B7-B37B-C887E847AC34}" destId="{5628E248-63D1-4F13-81C2-0D22261AFFB9}" srcOrd="0" destOrd="0" presId="urn:microsoft.com/office/officeart/2008/layout/BendingPictureSemiTransparentText"/>
    <dgm:cxn modelId="{3444E961-9AE7-49DB-AB84-7F7753585E80}" type="presOf" srcId="{975EF27E-34CE-48B2-99FD-E136A8A5A0B9}" destId="{9CB36506-3C5A-4861-9D96-53223FA71361}" srcOrd="0" destOrd="0" presId="urn:microsoft.com/office/officeart/2008/layout/BendingPictureSemiTransparentText"/>
    <dgm:cxn modelId="{7A130081-4BE9-4CB3-A6CF-B6585533AE00}" srcId="{E6536FAD-D3BC-4F86-8D94-C09167C361CC}" destId="{82F9D26F-2F8D-449F-BA1E-48EF573B6EFD}" srcOrd="0" destOrd="0" parTransId="{763711EA-9685-432C-8F1F-DD8CC772B3EE}" sibTransId="{F13F3AB0-FB97-435F-B579-73268977ED0E}"/>
    <dgm:cxn modelId="{D497E4BD-4282-412A-921A-8A45E5614740}" type="presOf" srcId="{E6536FAD-D3BC-4F86-8D94-C09167C361CC}" destId="{0C6F4867-624D-4492-9B0B-88B7F3820E21}" srcOrd="0" destOrd="0" presId="urn:microsoft.com/office/officeart/2008/layout/BendingPictureSemiTransparentText"/>
    <dgm:cxn modelId="{03CD1DED-D6A4-43E1-939C-D66B04748439}" srcId="{E6536FAD-D3BC-4F86-8D94-C09167C361CC}" destId="{975EF27E-34CE-48B2-99FD-E136A8A5A0B9}" srcOrd="3" destOrd="0" parTransId="{02BD8671-15CC-4DD6-8C1D-CB8B07C0EA31}" sibTransId="{8AF727DA-D33F-403E-9615-716FCCEE5901}"/>
    <dgm:cxn modelId="{1C83A193-2B22-4C06-8055-D9E455399C76}" type="presParOf" srcId="{0C6F4867-624D-4492-9B0B-88B7F3820E21}" destId="{C94C2A7B-FE8C-46DA-995B-31F245529E49}" srcOrd="0" destOrd="0" presId="urn:microsoft.com/office/officeart/2008/layout/BendingPictureSemiTransparentText"/>
    <dgm:cxn modelId="{E96D1C0F-22FE-4C6A-98ED-0D0B4BE9C41C}" type="presParOf" srcId="{C94C2A7B-FE8C-46DA-995B-31F245529E49}" destId="{40DE1CF7-9BFD-42A8-9675-D1327C2523FC}" srcOrd="0" destOrd="0" presId="urn:microsoft.com/office/officeart/2008/layout/BendingPictureSemiTransparentText"/>
    <dgm:cxn modelId="{FC08B5A4-3574-4DFB-8FEC-8EDE9CF11C18}" type="presParOf" srcId="{C94C2A7B-FE8C-46DA-995B-31F245529E49}" destId="{E2D9D627-560A-4FD3-AAD7-A455A40D790F}" srcOrd="1" destOrd="0" presId="urn:microsoft.com/office/officeart/2008/layout/BendingPictureSemiTransparentText"/>
    <dgm:cxn modelId="{67DEEB61-1554-489B-9B6A-E2EC5AB20D27}" type="presParOf" srcId="{0C6F4867-624D-4492-9B0B-88B7F3820E21}" destId="{D77F5AEA-690E-4083-83EE-FCAD1229C14C}" srcOrd="1" destOrd="0" presId="urn:microsoft.com/office/officeart/2008/layout/BendingPictureSemiTransparentText"/>
    <dgm:cxn modelId="{22AE1BCB-E3FC-45C3-8D95-7A24D19AD463}" type="presParOf" srcId="{0C6F4867-624D-4492-9B0B-88B7F3820E21}" destId="{522DCA85-FB54-410B-B0EE-DABD8820DB2A}" srcOrd="2" destOrd="0" presId="urn:microsoft.com/office/officeart/2008/layout/BendingPictureSemiTransparentText"/>
    <dgm:cxn modelId="{B8620A79-6DBC-478E-8A4B-B9FBB9762ECA}" type="presParOf" srcId="{522DCA85-FB54-410B-B0EE-DABD8820DB2A}" destId="{4B5F1DFE-4B8F-4D93-A621-A79D65AB1089}" srcOrd="0" destOrd="0" presId="urn:microsoft.com/office/officeart/2008/layout/BendingPictureSemiTransparentText"/>
    <dgm:cxn modelId="{44E3FBBC-790A-44A1-A7FB-41ADC23D2344}" type="presParOf" srcId="{522DCA85-FB54-410B-B0EE-DABD8820DB2A}" destId="{5628E248-63D1-4F13-81C2-0D22261AFFB9}" srcOrd="1" destOrd="0" presId="urn:microsoft.com/office/officeart/2008/layout/BendingPictureSemiTransparentText"/>
    <dgm:cxn modelId="{1C0A400F-48E2-4F8A-87C4-4D3DE3A1CC3C}" type="presParOf" srcId="{0C6F4867-624D-4492-9B0B-88B7F3820E21}" destId="{DF3FB68D-5930-4728-8A3F-755A2FD073DF}" srcOrd="3" destOrd="0" presId="urn:microsoft.com/office/officeart/2008/layout/BendingPictureSemiTransparentText"/>
    <dgm:cxn modelId="{6A2EB179-E716-4715-ABF3-9C9E3D1A42F1}" type="presParOf" srcId="{0C6F4867-624D-4492-9B0B-88B7F3820E21}" destId="{BE6699E2-DFDC-45ED-B7DF-CF9D8AB12CB1}" srcOrd="4" destOrd="0" presId="urn:microsoft.com/office/officeart/2008/layout/BendingPictureSemiTransparentText"/>
    <dgm:cxn modelId="{C325C4AC-919E-4B26-834A-9E7ED1E81BB9}" type="presParOf" srcId="{BE6699E2-DFDC-45ED-B7DF-CF9D8AB12CB1}" destId="{DAE5E5B1-EAA4-4339-B110-8B1C8A801E69}" srcOrd="0" destOrd="0" presId="urn:microsoft.com/office/officeart/2008/layout/BendingPictureSemiTransparentText"/>
    <dgm:cxn modelId="{6C6B29AB-09DD-4BFB-AAEA-8DFA57C8A828}" type="presParOf" srcId="{BE6699E2-DFDC-45ED-B7DF-CF9D8AB12CB1}" destId="{B7686AC1-8FD1-4BA9-841E-ADF001C1CD4A}" srcOrd="1" destOrd="0" presId="urn:microsoft.com/office/officeart/2008/layout/BendingPictureSemiTransparentText"/>
    <dgm:cxn modelId="{4E8A14DA-B95B-45C2-BBA8-DEB3B9CD3585}" type="presParOf" srcId="{0C6F4867-624D-4492-9B0B-88B7F3820E21}" destId="{C34E5C06-8948-4A71-BBAE-6F9A1BF6A30F}" srcOrd="5" destOrd="0" presId="urn:microsoft.com/office/officeart/2008/layout/BendingPictureSemiTransparentText"/>
    <dgm:cxn modelId="{6CDC9876-59EA-4BB0-99A3-83BE268540B4}" type="presParOf" srcId="{0C6F4867-624D-4492-9B0B-88B7F3820E21}" destId="{FFC5E856-CADB-4337-953D-81E4533268CA}" srcOrd="6" destOrd="0" presId="urn:microsoft.com/office/officeart/2008/layout/BendingPictureSemiTransparentText"/>
    <dgm:cxn modelId="{A2B32003-5BEF-4AF3-9BB2-551638DF1243}" type="presParOf" srcId="{FFC5E856-CADB-4337-953D-81E4533268CA}" destId="{AB837367-959A-4161-B3B1-1CBC1C0C7F78}" srcOrd="0" destOrd="0" presId="urn:microsoft.com/office/officeart/2008/layout/BendingPictureSemiTransparentText"/>
    <dgm:cxn modelId="{D0CF3809-7D2E-4680-9A20-E7F96FFAD890}" type="presParOf" srcId="{FFC5E856-CADB-4337-953D-81E4533268CA}" destId="{9CB36506-3C5A-4861-9D96-53223FA7136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E1CF7-9BFD-42A8-9675-D1327C2523FC}">
      <dsp:nvSpPr>
        <dsp:cNvPr id="0" name=""/>
        <dsp:cNvSpPr/>
      </dsp:nvSpPr>
      <dsp:spPr>
        <a:xfrm>
          <a:off x="393558" y="3728"/>
          <a:ext cx="2549043" cy="218483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9D627-560A-4FD3-AAD7-A455A40D790F}">
      <dsp:nvSpPr>
        <dsp:cNvPr id="0" name=""/>
        <dsp:cNvSpPr/>
      </dsp:nvSpPr>
      <dsp:spPr>
        <a:xfrm>
          <a:off x="2943417" y="1561960"/>
          <a:ext cx="190311" cy="524359"/>
        </a:xfrm>
        <a:prstGeom prst="rect">
          <a:avLst/>
        </a:prstGeom>
        <a:solidFill>
          <a:schemeClr val="bg1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/>
            <a:t>  </a:t>
          </a:r>
          <a:endParaRPr lang="ko-KR" altLang="en-US" sz="2700" kern="1200"/>
        </a:p>
      </dsp:txBody>
      <dsp:txXfrm>
        <a:off x="2943417" y="1561960"/>
        <a:ext cx="190311" cy="524359"/>
      </dsp:txXfrm>
    </dsp:sp>
    <dsp:sp modelId="{4B5F1DFE-4B8F-4D93-A621-A79D65AB1089}">
      <dsp:nvSpPr>
        <dsp:cNvPr id="0" name=""/>
        <dsp:cNvSpPr/>
      </dsp:nvSpPr>
      <dsp:spPr>
        <a:xfrm>
          <a:off x="3202596" y="3728"/>
          <a:ext cx="2549043" cy="218483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4000" r="-1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8E248-63D1-4F13-81C2-0D22261AFFB9}">
      <dsp:nvSpPr>
        <dsp:cNvPr id="0" name=""/>
        <dsp:cNvSpPr/>
      </dsp:nvSpPr>
      <dsp:spPr>
        <a:xfrm>
          <a:off x="5730393" y="1561960"/>
          <a:ext cx="190337" cy="524359"/>
        </a:xfrm>
        <a:prstGeom prst="rect">
          <a:avLst/>
        </a:prstGeom>
        <a:solidFill>
          <a:schemeClr val="bg1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/>
            <a:t>  </a:t>
          </a:r>
          <a:endParaRPr lang="ko-KR" altLang="en-US" sz="2700" kern="1200"/>
        </a:p>
      </dsp:txBody>
      <dsp:txXfrm>
        <a:off x="5730393" y="1561960"/>
        <a:ext cx="190337" cy="524359"/>
      </dsp:txXfrm>
    </dsp:sp>
    <dsp:sp modelId="{DAE5E5B1-EAA4-4339-B110-8B1C8A801E69}">
      <dsp:nvSpPr>
        <dsp:cNvPr id="0" name=""/>
        <dsp:cNvSpPr/>
      </dsp:nvSpPr>
      <dsp:spPr>
        <a:xfrm>
          <a:off x="393558" y="2443464"/>
          <a:ext cx="2549043" cy="218483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3000" r="-1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86AC1-8FD1-4BA9-841E-ADF001C1CD4A}">
      <dsp:nvSpPr>
        <dsp:cNvPr id="0" name=""/>
        <dsp:cNvSpPr/>
      </dsp:nvSpPr>
      <dsp:spPr>
        <a:xfrm>
          <a:off x="2962866" y="3970255"/>
          <a:ext cx="190311" cy="524359"/>
        </a:xfrm>
        <a:prstGeom prst="rect">
          <a:avLst/>
        </a:prstGeom>
        <a:solidFill>
          <a:schemeClr val="bg1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/>
            <a:t>  </a:t>
          </a:r>
          <a:endParaRPr lang="ko-KR" altLang="en-US" sz="2700" kern="1200"/>
        </a:p>
      </dsp:txBody>
      <dsp:txXfrm>
        <a:off x="2962866" y="3970255"/>
        <a:ext cx="190311" cy="524359"/>
      </dsp:txXfrm>
    </dsp:sp>
    <dsp:sp modelId="{AB837367-959A-4161-B3B1-1CBC1C0C7F78}">
      <dsp:nvSpPr>
        <dsp:cNvPr id="0" name=""/>
        <dsp:cNvSpPr/>
      </dsp:nvSpPr>
      <dsp:spPr>
        <a:xfrm>
          <a:off x="3202596" y="2443464"/>
          <a:ext cx="2549043" cy="2184831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36506-3C5A-4861-9D96-53223FA71361}">
      <dsp:nvSpPr>
        <dsp:cNvPr id="0" name=""/>
        <dsp:cNvSpPr/>
      </dsp:nvSpPr>
      <dsp:spPr>
        <a:xfrm>
          <a:off x="5892652" y="4031071"/>
          <a:ext cx="181491" cy="524359"/>
        </a:xfrm>
        <a:prstGeom prst="rect">
          <a:avLst/>
        </a:prstGeom>
        <a:solidFill>
          <a:schemeClr val="bg1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/>
            <a:t>  </a:t>
          </a:r>
          <a:endParaRPr lang="ko-KR" altLang="en-US" sz="2700" kern="1200"/>
        </a:p>
      </dsp:txBody>
      <dsp:txXfrm>
        <a:off x="5892652" y="4031071"/>
        <a:ext cx="181491" cy="524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5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81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55611-C747-F7B7-5743-CF3A04054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1AD9D1-9BFF-E523-2E1D-0EE1464CA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F66144-3CE7-3038-F39B-BFCEC0738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CF2466-3DE2-1BB0-CE46-E6726A0D0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667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92F7D-E7E6-311B-C0A4-D7DDD3EE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BCB9C9-7BE9-DF97-43FB-F49FA7AC5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6BBADD-6B6F-E707-7112-E66AFE988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F0863B-82B7-7284-DD22-6E31EDE406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8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4FC14-1A06-69EB-7C8F-FFCE8161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E93766-A7A9-6CAD-4CC1-00B4AD185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B3D335-0F52-E6F7-3AFA-070093DC0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1B8EC8-0326-5DD5-A170-F1910CA6E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12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10D77-5154-B7E9-48AE-A082A58A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279841-2C22-F699-3CB5-68F5633E6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5FDEAF-BD6C-3258-5592-B14AA8F2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4663B-42A6-9764-1A76-8DADC89A6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949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FBA99-40D4-F6BC-78F7-C7C9380E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90D3F5-B519-4A01-F82C-28656E935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ACCA19-D815-73E7-FA81-8B7792D78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6AF8B-FB40-B1B7-2DAB-CB70A5FC3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2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785E-2842-D316-0777-E090D82D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4FD8C4-9667-CA2E-3774-0B19B0740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4626D4-2C29-3D0B-FEEE-360F78EFA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4F2163-9ACF-A905-1FC5-7BD999537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99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56945-8636-4EEB-16FE-0B6B993D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E29AF0-7C77-66EF-5545-C8F2953B3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500527-8263-7B6C-F762-CB1897A85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3A0EC-0491-9E0C-45A8-5A0C4E02C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509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40FB-6D6A-C4D3-CE66-F21AFD089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FDACE6-2DB2-18C6-5FC1-EEF91B1F4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99D81F-6AE4-229E-90EA-B4B6FACE2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E58F7-042B-013E-2C3D-090FAF907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66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0B938-D497-4476-FA56-097E26B5C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CEE0B7-9598-D5BC-BA77-ABF493F0F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275825-862B-F659-97B4-6EC7FBBFC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3F1F5-A3D5-D427-E8AB-C9AE83FB8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918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BD39B-E3CE-622D-A964-79BF1649F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4224D8-EBB1-37BD-E5DE-587619113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348D803-C64F-955F-A957-3511E24D0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70F8E-894E-8BA7-CE8C-2B6772511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97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725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CEED-3833-9C29-6843-32E70B9C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408B3C-9005-CF08-CEFC-2C70A63E0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4E38CA-0BF7-609E-F003-1874FFE84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91992-1B51-0F40-8EA0-362C909ED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241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122B-60C2-1315-3AF0-F0584A40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739437-638B-CDBF-7433-C496F888C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FD3F17-CF96-E2B9-D4C8-9CBFA4AC9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EFB28-CFC9-2FE2-6C86-D9F0C984C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627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8FB33-EC62-DA59-54BC-9C993861A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49A68-0F27-A06B-8B8E-FD2C74294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F3E97E-CF89-1B51-FBF0-167285B52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FD07C-3164-36D6-F50D-14F85EA03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056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0A1A9-B03E-968B-7812-ECC3473B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8D2B06-8E92-70FE-D790-138A49C6D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682388-7E3F-2F0D-5A35-67FCEAB10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AB60D4-3C11-A440-C829-5295A9342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069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1410-0097-4F7D-F8DA-3A7DCA4F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A8E7B9-7026-F763-3E44-2DEDD6738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6F1789-6A7A-F5A4-CCE1-5B5021092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88E2A5-2F2C-2BBD-4621-181815966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935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273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09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09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B2D33-AAE1-4D43-6FEA-19086B907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01B458-5A98-BE93-8BE9-FEF7CE9E0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015126-5759-A5E2-6D24-4BFA59B6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D1185-2D32-E5E4-2BF6-84513B7DB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35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41A0-1841-C1DC-FA36-86373A51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BB28E2-A89B-D4A6-F613-B4F945254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A13825-9611-958C-4A6D-DDCBE3880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627765-8232-1C93-2AF6-AABE02993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649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7CB2-A4F4-236E-279E-9828F723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2D1861-D4B0-2BB2-E492-5F1040723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B2B83C-AD09-DCA5-CB9B-B74E39097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AFDB8-2D63-50E4-8023-2F69ADC53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82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7AA1C-4A37-C650-7688-1B59F75E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36EA11-BAC5-2205-F913-1EA019B64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DAD78B-271B-B871-0A72-73018B771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0B1F6A-99C1-C872-A2CF-D02732DF2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704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AFB4-C166-0F4A-D998-8FC6B4001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64108B-092E-DA29-8A96-1EC2CE790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62B40A-F1B9-2831-7791-1051B53E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0C10D-D4A7-97DA-7A11-9616D2FFD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46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0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0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5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pPr/>
              <a:t>2025/5/20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062D9-7273-88F1-D098-AEA89783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31445"/>
            <a:ext cx="10515600" cy="528955"/>
          </a:xfrm>
        </p:spPr>
        <p:txBody>
          <a:bodyPr/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엔솔테크 홈페이지 구성안</a:t>
            </a:r>
            <a:r>
              <a:rPr lang="en-US" altLang="ko-KR" sz="1600" b="1"/>
              <a:t>]</a:t>
            </a:r>
            <a:endParaRPr lang="ko-KR" altLang="en-US" sz="4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F4842-E7A5-CB40-3CC1-7E2227835321}"/>
              </a:ext>
            </a:extLst>
          </p:cNvPr>
          <p:cNvSpPr txBox="1"/>
          <p:nvPr/>
        </p:nvSpPr>
        <p:spPr>
          <a:xfrm>
            <a:off x="508000" y="776367"/>
            <a:ext cx="969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1. 메인(Main) </a:t>
            </a:r>
            <a:r>
              <a:rPr lang="en-US" altLang="ko-KR"/>
              <a:t>: 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A43055-9C1B-B304-86B8-348F28517120}"/>
              </a:ext>
            </a:extLst>
          </p:cNvPr>
          <p:cNvSpPr txBox="1"/>
          <p:nvPr/>
        </p:nvSpPr>
        <p:spPr>
          <a:xfrm>
            <a:off x="751840" y="1379676"/>
            <a:ext cx="97942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/>
              <a:t>엔솔테크 </a:t>
            </a:r>
            <a:r>
              <a:rPr lang="en-US" altLang="ko-KR" b="1"/>
              <a:t>| </a:t>
            </a:r>
            <a:r>
              <a:rPr lang="ko-KR" altLang="en-US" b="1"/>
              <a:t>지속가능한 케미칼 웨트 프로세스 솔루션</a:t>
            </a:r>
          </a:p>
          <a:p>
            <a:pPr>
              <a:buNone/>
            </a:pPr>
            <a:r>
              <a:rPr lang="ko-KR" altLang="en-US" b="1"/>
              <a:t>혁신적인 친환경 기술로 비용 절감과 품질 향상을 동시에</a:t>
            </a:r>
            <a:r>
              <a:rPr lang="en-US" altLang="ko-KR" b="1"/>
              <a:t>!</a:t>
            </a:r>
          </a:p>
          <a:p>
            <a:pPr>
              <a:buNone/>
            </a:pPr>
            <a:endParaRPr lang="ko-KR" altLang="en-US"/>
          </a:p>
          <a:p>
            <a:pPr>
              <a:buNone/>
            </a:pPr>
            <a:r>
              <a:rPr lang="ko-KR" altLang="en-US"/>
              <a:t>엔솔테크는 특수 액절</a:t>
            </a:r>
            <a:r>
              <a:rPr lang="en-US" altLang="ko-KR"/>
              <a:t>, </a:t>
            </a:r>
            <a:r>
              <a:rPr lang="ko-KR" altLang="en-US"/>
              <a:t>물 공급 최적화</a:t>
            </a:r>
            <a:r>
              <a:rPr lang="en-US" altLang="ko-KR"/>
              <a:t>, </a:t>
            </a:r>
            <a:r>
              <a:rPr lang="ko-KR" altLang="en-US"/>
              <a:t>폐수 리사이클 솔루션을 통해 </a:t>
            </a:r>
            <a:r>
              <a:rPr lang="en-US" altLang="ko-KR" b="1"/>
              <a:t>PCB, IC </a:t>
            </a:r>
            <a:r>
              <a:rPr lang="ko-KR" altLang="en-US" b="1"/>
              <a:t>패키지</a:t>
            </a:r>
            <a:r>
              <a:rPr lang="en-US" altLang="ko-KR" b="1"/>
              <a:t>, Glass, PV, </a:t>
            </a:r>
            <a:r>
              <a:rPr lang="ko-KR" altLang="en-US" b="1"/>
              <a:t>배터리 등 다양한 케미칼 웨트 공정에서 발생하는 약품 폐액을 최소화</a:t>
            </a:r>
            <a:r>
              <a:rPr lang="ko-KR" altLang="en-US"/>
              <a:t>하고</a:t>
            </a:r>
            <a:r>
              <a:rPr lang="en-US" altLang="ko-KR"/>
              <a:t>, </a:t>
            </a:r>
            <a:r>
              <a:rPr lang="ko-KR" altLang="en-US" b="1"/>
              <a:t>물 사용을 최적화</a:t>
            </a:r>
            <a:r>
              <a:rPr lang="ko-KR" altLang="en-US"/>
              <a:t>하여 환경을 보호합니다</a:t>
            </a:r>
            <a:r>
              <a:rPr lang="en-US" altLang="ko-KR"/>
              <a:t>.</a:t>
            </a:r>
          </a:p>
          <a:p>
            <a:pPr>
              <a:buNone/>
            </a:pPr>
            <a:r>
              <a:rPr lang="ko-KR" altLang="en-US"/>
              <a:t>우리의 솔루션은 </a:t>
            </a:r>
            <a:r>
              <a:rPr lang="ko-KR" altLang="en-US" b="1"/>
              <a:t>원가 절감과 품질 향상</a:t>
            </a:r>
            <a:r>
              <a:rPr lang="ko-KR" altLang="en-US"/>
              <a:t>을 실현하며</a:t>
            </a:r>
            <a:r>
              <a:rPr lang="en-US" altLang="ko-KR"/>
              <a:t>, </a:t>
            </a:r>
            <a:r>
              <a:rPr lang="ko-KR" altLang="en-US"/>
              <a:t>지속 가능한 미래를 위한 기업의 사회적 책임을 함께합니다</a:t>
            </a:r>
            <a:r>
              <a:rPr lang="en-US" altLang="ko-KR"/>
              <a:t>.</a:t>
            </a:r>
          </a:p>
          <a:p>
            <a:pPr>
              <a:buNone/>
            </a:pPr>
            <a:endParaRPr lang="en-US" altLang="ko-KR"/>
          </a:p>
          <a:p>
            <a:pPr>
              <a:buNone/>
            </a:pPr>
            <a:r>
              <a:rPr lang="en-US" altLang="ko-KR" b="1"/>
              <a:t>“</a:t>
            </a:r>
            <a:r>
              <a:rPr lang="ko-KR" altLang="en-US" b="1"/>
              <a:t>스마트 공정을 위한 혁신적인 기술</a:t>
            </a:r>
            <a:r>
              <a:rPr lang="en-US" altLang="ko-KR" b="1"/>
              <a:t>”</a:t>
            </a:r>
            <a:br>
              <a:rPr lang="ko-KR" altLang="en-US"/>
            </a:br>
            <a:r>
              <a:rPr lang="en-US" altLang="ko-KR"/>
              <a:t>“</a:t>
            </a:r>
            <a:r>
              <a:rPr lang="ko-KR" altLang="en-US" b="1"/>
              <a:t>친환경적인 지속가능 경영 실현</a:t>
            </a:r>
            <a:r>
              <a:rPr lang="en-US" altLang="ko-KR" b="1"/>
              <a:t>”</a:t>
            </a:r>
            <a:br>
              <a:rPr lang="ko-KR" altLang="en-US"/>
            </a:br>
            <a:r>
              <a:rPr lang="en-US" altLang="ko-KR"/>
              <a:t>“</a:t>
            </a:r>
            <a:r>
              <a:rPr lang="ko-KR" altLang="en-US" b="1"/>
              <a:t>최적의 효율과 비용 절감 솔루션 제공</a:t>
            </a:r>
            <a:r>
              <a:rPr lang="en-US" altLang="ko-KR" b="1"/>
              <a:t>”</a:t>
            </a:r>
            <a:endParaRPr lang="ko-KR" altLang="en-US"/>
          </a:p>
          <a:p>
            <a:r>
              <a:rPr lang="en-US" altLang="ko-KR" b="1"/>
              <a:t>“</a:t>
            </a:r>
            <a:r>
              <a:rPr lang="ko-KR" altLang="en-US" b="1"/>
              <a:t>엔솔테크와 함께 지속 가능한 성장을 시작하세요</a:t>
            </a:r>
            <a:r>
              <a:rPr lang="en-US" altLang="ko-KR" b="1"/>
              <a:t>!”</a:t>
            </a:r>
          </a:p>
          <a:p>
            <a:br>
              <a:rPr lang="ko-KR" altLang="en-US"/>
            </a:br>
            <a:r>
              <a:rPr lang="ko-KR" altLang="en-US"/>
              <a:t>👉 </a:t>
            </a:r>
            <a:r>
              <a:rPr lang="ko-KR" altLang="en-US" b="1"/>
              <a:t>문의하기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버튼</a:t>
            </a:r>
            <a:r>
              <a:rPr lang="en-US" altLang="ko-KR"/>
              <a:t>) | </a:t>
            </a:r>
            <a:r>
              <a:rPr lang="ko-KR" altLang="en-US" b="1"/>
              <a:t>솔루션 알아보기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버튼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43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62942-2AC9-3894-8E99-BD8156619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4302EAE-53B4-CD7B-8F01-7D7D2B02BEA4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E72091F9-BB30-F5FD-CD5A-8C62FD382AC6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CDE5D3FC-1AD4-50D4-8B92-0DB0F5EF3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C71B6223-A752-4232-D354-6EE6CCFBE8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F5C0586A-F00C-B65C-D9DC-EA51756CF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800" b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PCB </a:t>
            </a:r>
            <a:r>
              <a:rPr lang="ko-KR" altLang="en-US" sz="2800" b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생산장비</a:t>
            </a:r>
            <a:endParaRPr lang="zh-CN" altLang="en-US" sz="2800" b="1"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C2878-CB79-7D8E-296C-0DDD81DAF92F}"/>
              </a:ext>
            </a:extLst>
          </p:cNvPr>
          <p:cNvSpPr txBox="1"/>
          <p:nvPr/>
        </p:nvSpPr>
        <p:spPr>
          <a:xfrm>
            <a:off x="448873" y="695523"/>
            <a:ext cx="11517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002060"/>
                </a:solidFill>
                <a:cs typeface="Calibri" panose="020F0502020204030204" pitchFamily="34" charset="0"/>
              </a:rPr>
              <a:t>T-Horizontal Wet process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E7794C6F-94C3-4854-255F-979AA0186D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741E7A5F-138F-04A7-A413-81204E4F71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82CE0B-68F3-EB8F-D5CC-BA370B4326E9}"/>
              </a:ext>
            </a:extLst>
          </p:cNvPr>
          <p:cNvGrpSpPr/>
          <p:nvPr/>
        </p:nvGrpSpPr>
        <p:grpSpPr>
          <a:xfrm>
            <a:off x="246727" y="1518800"/>
            <a:ext cx="5882822" cy="4721498"/>
            <a:chOff x="235874" y="1467669"/>
            <a:chExt cx="6627028" cy="4899018"/>
          </a:xfrm>
        </p:grpSpPr>
        <p:pic>
          <p:nvPicPr>
            <p:cNvPr id="10" name="내용 개체 틀 4">
              <a:extLst>
                <a:ext uri="{FF2B5EF4-FFF2-40B4-BE49-F238E27FC236}">
                  <a16:creationId xmlns:a16="http://schemas.microsoft.com/office/drawing/2014/main" id="{40B2DF5A-58F6-29C8-52FD-12A2D701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35874" y="3944282"/>
              <a:ext cx="3264707" cy="237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C3A96D-5AA8-10C7-2DCE-F2F693323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9467" y="3944282"/>
              <a:ext cx="3110866" cy="24224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6630C36-1A19-0DC2-1C0A-A32CE561A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74" y="1467669"/>
              <a:ext cx="6627028" cy="2379720"/>
            </a:xfrm>
            <a:prstGeom prst="rect">
              <a:avLst/>
            </a:prstGeom>
          </p:spPr>
        </p:pic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02FAD79-502F-F792-1AAE-90DC605D61F0}"/>
              </a:ext>
            </a:extLst>
          </p:cNvPr>
          <p:cNvSpPr txBox="1">
            <a:spLocks/>
          </p:cNvSpPr>
          <p:nvPr/>
        </p:nvSpPr>
        <p:spPr>
          <a:xfrm>
            <a:off x="6650461" y="18850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 </a:t>
            </a:r>
            <a:r>
              <a:rPr lang="ko-KR" altLang="en-US" sz="18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화학동</a:t>
            </a: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best class. </a:t>
            </a: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중국내 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r>
              <a:rPr lang="ko-KR" altLang="en-US" sz="18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위공급</a:t>
            </a:r>
            <a:endParaRPr lang="en-US" altLang="ko-KR" sz="18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 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Immersion Tin </a:t>
            </a: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중국내 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r>
              <a:rPr lang="ko-KR" altLang="en-US" sz="18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위공급</a:t>
            </a:r>
            <a:endParaRPr lang="en-US" altLang="ko-KR" sz="18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 </a:t>
            </a:r>
            <a:r>
              <a:rPr lang="ko-KR" altLang="en-US" sz="18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디스미어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블랙홀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쉐도우</a:t>
            </a:r>
            <a:endParaRPr lang="en-US" altLang="ko-KR" sz="18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 </a:t>
            </a:r>
            <a:r>
              <a:rPr lang="ko-KR" altLang="en-US" sz="18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하프에칭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/OSP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비접촉형 수직 </a:t>
            </a:r>
            <a:r>
              <a:rPr lang="ko-KR" altLang="en-US" sz="18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화학동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/ </a:t>
            </a:r>
            <a:r>
              <a:rPr lang="ko-KR" altLang="en-US" sz="18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롤투롤</a:t>
            </a: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18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동도금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High AR RPCB, ultra thin FPCB , RF, HDI, MSAP, RTR</a:t>
            </a:r>
            <a:endParaRPr lang="en-GB" altLang="ko-KR" sz="18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각종 주문형 설계 설비 공급</a:t>
            </a:r>
            <a:r>
              <a:rPr lang="en-US" altLang="ko-KR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49252E70-606B-6A6E-4762-37ED500310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35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D4097-E38D-C4BF-518C-BCAE84508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76174ED2-9218-09A1-39E0-3FD19FD9F2ED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94DE5B5B-5A58-8C93-A547-83D305801629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9A8F44D4-4C57-7E64-CBF4-C96C6A989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C5EDBE67-E334-6ADF-2F11-B678D28EDF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4972B596-F6C0-5B04-CD82-3A3F076E5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800" b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PCB </a:t>
            </a:r>
            <a:r>
              <a:rPr lang="ko-KR" altLang="en-US" sz="2800" b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생산장비</a:t>
            </a:r>
            <a:endParaRPr lang="zh-CN" altLang="en-US" sz="2800" b="1"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03F02-A99B-61FE-9FF8-D262B89DC4FD}"/>
              </a:ext>
            </a:extLst>
          </p:cNvPr>
          <p:cNvSpPr txBox="1"/>
          <p:nvPr/>
        </p:nvSpPr>
        <p:spPr>
          <a:xfrm>
            <a:off x="448873" y="695523"/>
            <a:ext cx="11517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002060"/>
                </a:solidFill>
                <a:ea typeface="굴림" panose="020B0600000101010101" pitchFamily="50" charset="-127"/>
              </a:rPr>
              <a:t>VCP – Pusher type VCP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E4EB8CC1-3991-2891-55A6-5EADCD0E38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D0F7DC2E-060B-0BC5-3EB1-4B8C8F0C75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9B2BDA2E-B4EA-36A5-ACCC-6A9583ABA5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3" descr="C:\Users\Admin\Desktop\微信图片_20240314152011.jpg">
            <a:extLst>
              <a:ext uri="{FF2B5EF4-FFF2-40B4-BE49-F238E27FC236}">
                <a16:creationId xmlns:a16="http://schemas.microsoft.com/office/drawing/2014/main" id="{3965FA9F-4EC8-6A88-9C35-336F51F2A7C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63" y="2202233"/>
            <a:ext cx="5849075" cy="331334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F9BF629-A703-F903-BE57-464BADE71369}"/>
              </a:ext>
            </a:extLst>
          </p:cNvPr>
          <p:cNvSpPr txBox="1">
            <a:spLocks/>
          </p:cNvSpPr>
          <p:nvPr/>
        </p:nvSpPr>
        <p:spPr>
          <a:xfrm>
            <a:off x="6220245" y="17464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2" lvl="1" indent="0"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홍콩계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VCP/HOIST 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공급사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Gainford  </a:t>
            </a:r>
          </a:p>
          <a:p>
            <a:pPr marL="393192" lvl="1" indent="0"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푸셔타입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VCP DC/PPR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도금라인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(Pusher type VCP with DC/PPR process)</a:t>
            </a:r>
          </a:p>
          <a:p>
            <a:pPr marL="393192" lvl="1" indent="0">
              <a:buNone/>
            </a:pP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MLB, IC sub, FPCB, High AR PCB</a:t>
            </a:r>
          </a:p>
          <a:p>
            <a:pPr marL="393192" lvl="1" indent="0"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솔루블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인솔루블 아노드</a:t>
            </a:r>
            <a:endParaRPr lang="en-US" altLang="ko-KR" sz="180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93192" lvl="1" indent="0"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사이드이덕터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Side eductor (50mm/100mm picth)</a:t>
            </a:r>
          </a:p>
          <a:p>
            <a:pPr marL="393192" lvl="1" indent="0"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고다층용 고유량 설계 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  <a:p>
            <a:pPr marL="393192" lvl="1" indent="0"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장기수명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MMO 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코팅 아노드</a:t>
            </a:r>
            <a:endParaRPr lang="en-US" altLang="ko-KR" sz="180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93192" lvl="1" indent="0"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싱글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더블트렉 디자인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Single &amp; double track</a:t>
            </a:r>
          </a:p>
          <a:p>
            <a:pPr marL="393192" lvl="1" indent="0"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전처리조 사이드 이덕터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Side eductor in Pretreatment.</a:t>
            </a:r>
          </a:p>
          <a:p>
            <a:pPr marL="393192" lvl="1" indent="0">
              <a:buNone/>
            </a:pP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DMS (Data management system)</a:t>
            </a:r>
          </a:p>
          <a:p>
            <a:pPr marL="393192" lvl="1" indent="0"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전체 캐비닛 밀봉형태</a:t>
            </a:r>
            <a:endParaRPr lang="en-US" altLang="ko-KR" sz="180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50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4A07-743D-F8A9-8431-1C21D1775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62EB7605-DB84-C2F6-9690-E61CE38ABFA7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02726ECB-2B7E-4777-1B2D-AA596EBE66EF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E4781934-E23C-2953-FA18-56AF8DF59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5EEB5C3D-D095-C22E-A372-DD00657AE6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B0151709-D9A7-2A63-A559-47A4D34C3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800" b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PCB </a:t>
            </a:r>
            <a:r>
              <a:rPr lang="ko-KR" altLang="en-US" sz="2800" b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생산장비</a:t>
            </a:r>
            <a:endParaRPr lang="zh-CN" altLang="en-US" sz="2800" b="1"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AC667-FB6F-6B8F-038B-A28D6883183E}"/>
              </a:ext>
            </a:extLst>
          </p:cNvPr>
          <p:cNvSpPr txBox="1"/>
          <p:nvPr/>
        </p:nvSpPr>
        <p:spPr>
          <a:xfrm>
            <a:off x="448873" y="695523"/>
            <a:ext cx="11517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002060"/>
                </a:solidFill>
                <a:ea typeface="굴림" panose="020B0600000101010101" pitchFamily="50" charset="-127"/>
              </a:rPr>
              <a:t>VCP – Steel</a:t>
            </a:r>
            <a:r>
              <a:rPr lang="ko-KR" altLang="en-US" sz="2400" b="1">
                <a:solidFill>
                  <a:srgbClr val="002060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2400" b="1">
                <a:solidFill>
                  <a:srgbClr val="002060"/>
                </a:solidFill>
                <a:ea typeface="굴림" panose="020B0600000101010101" pitchFamily="50" charset="-127"/>
              </a:rPr>
              <a:t>Belt VCP  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B3D74642-4EA1-A216-076A-F0059BAA92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3E11F6DE-A08B-1548-7557-0F77CB9D6C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AA4B6A8-4E32-C483-1806-6BC79DE645B5}"/>
              </a:ext>
            </a:extLst>
          </p:cNvPr>
          <p:cNvSpPr txBox="1">
            <a:spLocks/>
          </p:cNvSpPr>
          <p:nvPr/>
        </p:nvSpPr>
        <p:spPr>
          <a:xfrm>
            <a:off x="6273944" y="1659229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2" lvl="1" indent="0">
              <a:lnSpc>
                <a:spcPct val="150000"/>
              </a:lnSpc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중국내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VCP 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공급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위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(M/S 60%,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매년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100~150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대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marL="393192" lvl="1" indent="0">
              <a:lnSpc>
                <a:spcPct val="150000"/>
              </a:lnSpc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혁신적인 스틸밸트 클램핑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VCP (DC, PPR)</a:t>
            </a:r>
          </a:p>
          <a:p>
            <a:pPr marL="393192" lvl="1" indent="0">
              <a:lnSpc>
                <a:spcPct val="150000"/>
              </a:lnSpc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고다층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AR board VCP pulse (30:1 @ 85% TP)</a:t>
            </a:r>
          </a:p>
          <a:p>
            <a:pPr marL="393192" lvl="1" indent="0">
              <a:lnSpc>
                <a:spcPct val="150000"/>
              </a:lnSpc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판넬간격 최소갭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(1~3mm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gap) </a:t>
            </a:r>
          </a:p>
          <a:p>
            <a:pPr marL="393192" lvl="1" indent="0">
              <a:lnSpc>
                <a:spcPct val="150000"/>
              </a:lnSpc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탁월한 도금 균일성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Ultimate uniformity.</a:t>
            </a:r>
          </a:p>
          <a:p>
            <a:pPr marL="393192" lvl="1" indent="0">
              <a:lnSpc>
                <a:spcPct val="150000"/>
              </a:lnSpc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자동화 로딩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언로딩 </a:t>
            </a:r>
            <a:r>
              <a:rPr lang="en-US" altLang="ko-KR" sz="14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Automated Loader/Unloader</a:t>
            </a:r>
            <a:endParaRPr lang="en-US" altLang="ko-KR" sz="180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93192" lvl="1" indent="0">
              <a:lnSpc>
                <a:spcPct val="150000"/>
              </a:lnSpc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좁은 설치 폭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Smaller installation space</a:t>
            </a:r>
          </a:p>
          <a:p>
            <a:pPr marL="393192" lvl="1" indent="0">
              <a:lnSpc>
                <a:spcPct val="150000"/>
              </a:lnSpc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손쉬운 생산제어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Simple operation</a:t>
            </a:r>
          </a:p>
          <a:p>
            <a:pPr marL="393192" lvl="1" indent="0">
              <a:lnSpc>
                <a:spcPct val="150000"/>
              </a:lnSpc>
              <a:buNone/>
            </a:pP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판넬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패턴도금 </a:t>
            </a:r>
            <a:r>
              <a:rPr lang="en-US" altLang="ko-KR" sz="18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Panel/Pattern plating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DA7EE6CA-4BB7-4958-F827-968B6FD957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6" name="다이어그램 25">
            <a:extLst>
              <a:ext uri="{FF2B5EF4-FFF2-40B4-BE49-F238E27FC236}">
                <a16:creationId xmlns:a16="http://schemas.microsoft.com/office/drawing/2014/main" id="{C2A18F1D-7F04-8E8F-7FE6-AC24AE6FF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359970"/>
              </p:ext>
            </p:extLst>
          </p:nvPr>
        </p:nvGraphicFramePr>
        <p:xfrm>
          <a:off x="113505" y="1603403"/>
          <a:ext cx="6145198" cy="4632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3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3CD6F-847D-337A-01E1-63839242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813E7315-B0FE-1045-14D5-6513DF49C515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3D6E0516-AA57-0C86-8540-B84277B48197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87514360-9250-AA56-C1F8-012B82FCE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1F646CB5-B7A8-AB9F-19A4-5EE52D97B5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F76B6CE4-7678-289D-80F7-AB75EA4E9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800" b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PCB </a:t>
            </a:r>
            <a:r>
              <a:rPr lang="ko-KR" altLang="en-US" sz="2800" b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생산장비</a:t>
            </a:r>
            <a:endParaRPr lang="zh-CN" altLang="en-US" sz="2800" b="1"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1B623-33C5-55BF-7AFC-2B61798685E7}"/>
              </a:ext>
            </a:extLst>
          </p:cNvPr>
          <p:cNvSpPr txBox="1"/>
          <p:nvPr/>
        </p:nvSpPr>
        <p:spPr>
          <a:xfrm>
            <a:off x="448873" y="695523"/>
            <a:ext cx="11517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rgbClr val="00206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수평인라인</a:t>
            </a:r>
            <a:r>
              <a:rPr lang="en-US" altLang="ko-KR" sz="2400" b="1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 Desmear+PTH(DM)+Flash Cu line</a:t>
            </a:r>
            <a:endParaRPr lang="ko-KR" altLang="en-US" sz="1400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AE80AA83-42C9-2AB6-0A3B-9E76B7AF58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8873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3036D0E9-2C39-1ACE-48E7-1B851262A9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86E2A33C-D009-D9A5-1BCD-5AD08EB65A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6E1BD6-5E89-8A67-9DC9-310491FDBBB8}"/>
              </a:ext>
            </a:extLst>
          </p:cNvPr>
          <p:cNvGrpSpPr/>
          <p:nvPr/>
        </p:nvGrpSpPr>
        <p:grpSpPr>
          <a:xfrm>
            <a:off x="246721" y="1856745"/>
            <a:ext cx="5774701" cy="4091617"/>
            <a:chOff x="4989646" y="1251075"/>
            <a:chExt cx="6732859" cy="4709328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A35D99A1-1E7A-E370-C2E3-16BEB2741E3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9646" y="1251075"/>
              <a:ext cx="4044833" cy="2761209"/>
            </a:xfrm>
            <a:prstGeom prst="rect">
              <a:avLst/>
            </a:prstGeom>
          </p:spPr>
        </p:pic>
        <p:grpSp>
          <p:nvGrpSpPr>
            <p:cNvPr id="14" name="object 5">
              <a:extLst>
                <a:ext uri="{FF2B5EF4-FFF2-40B4-BE49-F238E27FC236}">
                  <a16:creationId xmlns:a16="http://schemas.microsoft.com/office/drawing/2014/main" id="{4C13ECC4-8B5F-EC95-DCB2-36864C586D22}"/>
                </a:ext>
              </a:extLst>
            </p:cNvPr>
            <p:cNvGrpSpPr/>
            <p:nvPr/>
          </p:nvGrpSpPr>
          <p:grpSpPr>
            <a:xfrm>
              <a:off x="6471620" y="3761283"/>
              <a:ext cx="5250885" cy="2199120"/>
              <a:chOff x="3531244" y="3699302"/>
              <a:chExt cx="5250885" cy="2199120"/>
            </a:xfrm>
          </p:grpSpPr>
          <p:pic>
            <p:nvPicPr>
              <p:cNvPr id="16" name="object 6">
                <a:extLst>
                  <a:ext uri="{FF2B5EF4-FFF2-40B4-BE49-F238E27FC236}">
                    <a16:creationId xmlns:a16="http://schemas.microsoft.com/office/drawing/2014/main" id="{A1B75CBE-0096-2FAF-E54B-324558FDE0F1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824" y="3699302"/>
                <a:ext cx="2121305" cy="2199120"/>
              </a:xfrm>
              <a:prstGeom prst="rect">
                <a:avLst/>
              </a:prstGeom>
            </p:spPr>
          </p:pic>
          <p:pic>
            <p:nvPicPr>
              <p:cNvPr id="17" name="object 7">
                <a:extLst>
                  <a:ext uri="{FF2B5EF4-FFF2-40B4-BE49-F238E27FC236}">
                    <a16:creationId xmlns:a16="http://schemas.microsoft.com/office/drawing/2014/main" id="{69F0C35E-6337-1E0D-76B0-84DB05A47390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31244" y="4002567"/>
                <a:ext cx="2598419" cy="189585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7E68B7C-B78A-C9A1-94B0-C8948F68E010}"/>
                </a:ext>
              </a:extLst>
            </p:cNvPr>
            <p:cNvSpPr/>
            <p:nvPr/>
          </p:nvSpPr>
          <p:spPr bwMode="auto">
            <a:xfrm>
              <a:off x="8382000" y="3124200"/>
              <a:ext cx="8382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30966356-3DEF-4909-AA8C-3FF42600C03F}"/>
              </a:ext>
            </a:extLst>
          </p:cNvPr>
          <p:cNvSpPr txBox="1">
            <a:spLocks/>
          </p:cNvSpPr>
          <p:nvPr/>
        </p:nvSpPr>
        <p:spPr>
          <a:xfrm>
            <a:off x="6650461" y="1885002"/>
            <a:ext cx="5428034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Inline Desmear-PTH-Flash Cu Plating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전기 동도금두께에 따라 모듈 길이 변경</a:t>
            </a:r>
            <a:r>
              <a:rPr lang="en-US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PPR, DC </a:t>
            </a: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안정적인 전류 공급</a:t>
            </a:r>
            <a:endParaRPr lang="en-US" altLang="ko-KR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기포 제거 아노드 설계</a:t>
            </a:r>
            <a:endParaRPr lang="en-US" altLang="ko-KR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내구성 있는 재질 적용</a:t>
            </a:r>
            <a:r>
              <a:rPr lang="en-US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64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C91F4-DB7B-134F-4F8B-320CBAE7B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F16AB312-F91B-7D10-9F3E-C2DF575447E3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A3F12A1E-72B0-6C4C-2A36-E595143E8F63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58CEA9FB-73AF-9E90-EA6A-79D611C8E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05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CDA0AD71-EC7B-0F01-16E3-736F332EBC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90C87D9B-E4F8-4F3E-A5DD-C95ABB18B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7" y="193482"/>
            <a:ext cx="54477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ko-KR" sz="2800" b="1">
                <a:solidFill>
                  <a:srgbClr val="333333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OEM Equipment., Ltd.</a:t>
            </a:r>
            <a:endParaRPr lang="en-US" altLang="ko-KR" sz="2800" b="1" dirty="0">
              <a:solidFill>
                <a:srgbClr val="333333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52138-2F90-06EC-E161-B40CE5AD4F13}"/>
              </a:ext>
            </a:extLst>
          </p:cNvPr>
          <p:cNvSpPr txBox="1"/>
          <p:nvPr/>
        </p:nvSpPr>
        <p:spPr>
          <a:xfrm>
            <a:off x="448873" y="695523"/>
            <a:ext cx="11517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0">
                <a:solidFill>
                  <a:srgbClr val="333333"/>
                </a:solidFill>
                <a:effectLst/>
                <a:latin typeface="+mn-lt"/>
              </a:rPr>
              <a:t>WORLD AUTOMATION TECHLONOGY EQUIPMENT CO., LTD.</a:t>
            </a:r>
            <a:endParaRPr lang="ko-KR" altLang="en-US" sz="2800" b="1" dirty="0">
              <a:latin typeface="+mn-lt"/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70F65F24-7558-D714-941C-6D7848BF40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57D1FB01-AFD4-1627-CB92-4E6B26651C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1368636-DBBA-2551-E474-69BADD959A3B}"/>
              </a:ext>
            </a:extLst>
          </p:cNvPr>
          <p:cNvSpPr txBox="1">
            <a:spLocks/>
          </p:cNvSpPr>
          <p:nvPr/>
        </p:nvSpPr>
        <p:spPr>
          <a:xfrm>
            <a:off x="6348903" y="18850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 전처리</a:t>
            </a:r>
            <a:r>
              <a:rPr lang="en-US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연마기</a:t>
            </a:r>
            <a:endParaRPr lang="en-US" altLang="ko-KR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소프트에칭</a:t>
            </a:r>
            <a:endParaRPr lang="en-US" altLang="ko-KR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 </a:t>
            </a:r>
            <a:r>
              <a:rPr lang="en-US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Tin stripper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 </a:t>
            </a:r>
            <a:r>
              <a:rPr lang="en-US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DES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 </a:t>
            </a:r>
            <a:r>
              <a:rPr lang="en-US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Super Roughness </a:t>
            </a: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처리 라인</a:t>
            </a:r>
            <a:endParaRPr lang="en-US" altLang="ko-KR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GB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PSR </a:t>
            </a: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전처리</a:t>
            </a:r>
            <a:endParaRPr lang="en-US" altLang="ko-KR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OSP, Immersion Silver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수직 현상기</a:t>
            </a:r>
            <a:endParaRPr lang="en-US" altLang="ko-KR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고압 수세기</a:t>
            </a:r>
            <a:endParaRPr lang="en-US" altLang="ko-KR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800" b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동분 여과기</a:t>
            </a:r>
            <a:endParaRPr lang="en-US" altLang="ko-KR" sz="1800" b="1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 fontAlgn="auto">
              <a:spcAft>
                <a:spcPct val="0"/>
              </a:spcAft>
              <a:buSzPct val="100000"/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AFBC8E04-33F8-EAF3-6270-E46C0F6075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2" descr="Shadow line">
            <a:extLst>
              <a:ext uri="{FF2B5EF4-FFF2-40B4-BE49-F238E27FC236}">
                <a16:creationId xmlns:a16="http://schemas.microsoft.com/office/drawing/2014/main" id="{82075A24-F140-8160-F089-DC20BE6A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73" y="2275840"/>
            <a:ext cx="5505450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9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5C4D-21B9-2C5B-BD1B-5E817D8BB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2C77605-5D4F-3841-036D-B03194A83FAE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15B7629C-07E2-18D2-6E20-0D752A6C0652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00457CB8-455F-7C0A-DD87-9945391CC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06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820ADB4A-3E6B-7790-78F4-6BF1296A0D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4FDEBDEF-8156-DE0D-4032-833AE63B4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7" y="193482"/>
            <a:ext cx="77733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ko-KR" sz="2800"/>
              <a:t>Dry process equipment</a:t>
            </a:r>
            <a:endParaRPr lang="en-US" altLang="ko-KR" sz="2800" b="1" dirty="0">
              <a:solidFill>
                <a:srgbClr val="333333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87F97-AE76-6675-F19A-B78CD210DC71}"/>
              </a:ext>
            </a:extLst>
          </p:cNvPr>
          <p:cNvSpPr txBox="1"/>
          <p:nvPr/>
        </p:nvSpPr>
        <p:spPr>
          <a:xfrm>
            <a:off x="448873" y="695523"/>
            <a:ext cx="11517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altLang="ko-KR" sz="2800" b="1" spc="390">
                <a:solidFill>
                  <a:srgbClr val="000000"/>
                </a:solidFill>
                <a:latin typeface="+mn-lt"/>
              </a:rPr>
              <a:t>O</a:t>
            </a:r>
            <a:r>
              <a:rPr lang="de-DE" altLang="ko-KR" sz="2800" b="1" spc="385">
                <a:solidFill>
                  <a:srgbClr val="000000"/>
                </a:solidFill>
                <a:latin typeface="+mn-lt"/>
              </a:rPr>
              <a:t>P</a:t>
            </a:r>
            <a:r>
              <a:rPr lang="de-DE" altLang="ko-KR" sz="2800" b="1">
                <a:solidFill>
                  <a:srgbClr val="000000"/>
                </a:solidFill>
                <a:latin typeface="+mn-lt"/>
              </a:rPr>
              <a:t>E	 </a:t>
            </a:r>
            <a:r>
              <a:rPr lang="de-DE" altLang="ko-KR" sz="2800" b="1" spc="385">
                <a:solidFill>
                  <a:srgbClr val="000000"/>
                </a:solidFill>
                <a:latin typeface="+mn-lt"/>
              </a:rPr>
              <a:t>P</a:t>
            </a:r>
            <a:r>
              <a:rPr lang="de-DE" altLang="ko-KR" sz="2800" b="1" spc="390">
                <a:solidFill>
                  <a:srgbClr val="000000"/>
                </a:solidFill>
                <a:latin typeface="+mn-lt"/>
              </a:rPr>
              <a:t>un</a:t>
            </a:r>
            <a:r>
              <a:rPr lang="de-DE" altLang="ko-KR" sz="2800" b="1" spc="395">
                <a:solidFill>
                  <a:srgbClr val="000000"/>
                </a:solidFill>
                <a:latin typeface="+mn-lt"/>
              </a:rPr>
              <a:t>c</a:t>
            </a:r>
            <a:r>
              <a:rPr lang="de-DE" altLang="ko-KR" sz="2800" b="1" spc="390">
                <a:solidFill>
                  <a:srgbClr val="000000"/>
                </a:solidFill>
                <a:latin typeface="+mn-lt"/>
              </a:rPr>
              <a:t>h</a:t>
            </a:r>
            <a:r>
              <a:rPr lang="de-DE" altLang="ko-KR" sz="2800" b="1" spc="385">
                <a:solidFill>
                  <a:srgbClr val="000000"/>
                </a:solidFill>
                <a:latin typeface="+mn-lt"/>
              </a:rPr>
              <a:t>i</a:t>
            </a:r>
            <a:r>
              <a:rPr lang="de-DE" altLang="ko-KR" sz="2800" b="1" spc="390">
                <a:solidFill>
                  <a:srgbClr val="000000"/>
                </a:solidFill>
                <a:latin typeface="+mn-lt"/>
              </a:rPr>
              <a:t>n</a:t>
            </a:r>
            <a:r>
              <a:rPr lang="de-DE" altLang="ko-KR" sz="2800" b="1">
                <a:solidFill>
                  <a:srgbClr val="000000"/>
                </a:solidFill>
                <a:latin typeface="+mn-lt"/>
              </a:rPr>
              <a:t>g	</a:t>
            </a:r>
            <a:r>
              <a:rPr lang="de-DE" altLang="ko-KR" sz="2800" b="1" spc="395">
                <a:solidFill>
                  <a:srgbClr val="000000"/>
                </a:solidFill>
                <a:latin typeface="+mn-lt"/>
              </a:rPr>
              <a:t>m</a:t>
            </a:r>
            <a:r>
              <a:rPr lang="de-DE" altLang="ko-KR" sz="2800" b="1" spc="385">
                <a:solidFill>
                  <a:srgbClr val="000000"/>
                </a:solidFill>
                <a:latin typeface="+mn-lt"/>
              </a:rPr>
              <a:t>a</a:t>
            </a:r>
            <a:r>
              <a:rPr lang="de-DE" altLang="ko-KR" sz="2800" b="1" spc="395">
                <a:solidFill>
                  <a:srgbClr val="000000"/>
                </a:solidFill>
                <a:latin typeface="+mn-lt"/>
              </a:rPr>
              <a:t>c</a:t>
            </a:r>
            <a:r>
              <a:rPr lang="de-DE" altLang="ko-KR" sz="2800" b="1" spc="390">
                <a:solidFill>
                  <a:srgbClr val="000000"/>
                </a:solidFill>
                <a:latin typeface="+mn-lt"/>
              </a:rPr>
              <a:t>h</a:t>
            </a:r>
            <a:r>
              <a:rPr lang="de-DE" altLang="ko-KR" sz="2800" b="1" spc="385">
                <a:solidFill>
                  <a:srgbClr val="000000"/>
                </a:solidFill>
                <a:latin typeface="+mn-lt"/>
              </a:rPr>
              <a:t>i</a:t>
            </a:r>
            <a:r>
              <a:rPr lang="de-DE" altLang="ko-KR" sz="2800" b="1" spc="390">
                <a:solidFill>
                  <a:srgbClr val="000000"/>
                </a:solidFill>
                <a:latin typeface="+mn-lt"/>
              </a:rPr>
              <a:t>n</a:t>
            </a:r>
            <a:r>
              <a:rPr lang="de-DE" altLang="ko-KR" sz="2800" b="1">
                <a:solidFill>
                  <a:srgbClr val="000000"/>
                </a:solidFill>
                <a:latin typeface="+mn-lt"/>
              </a:rPr>
              <a:t>e</a:t>
            </a:r>
            <a:endParaRPr lang="ko-KR" altLang="en-US" sz="2800" b="1" dirty="0">
              <a:latin typeface="+mn-lt"/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88B4A85D-2FA4-9967-79FC-A87691740B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B359D7D0-9166-0797-DD4F-46B9E41376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E7449D3-13C4-F3B0-1D0E-3E4566DBE900}"/>
              </a:ext>
            </a:extLst>
          </p:cNvPr>
          <p:cNvSpPr txBox="1">
            <a:spLocks/>
          </p:cNvSpPr>
          <p:nvPr/>
        </p:nvSpPr>
        <p:spPr>
          <a:xfrm>
            <a:off x="6348903" y="18850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1" indent="0">
              <a:lnSpc>
                <a:spcPct val="150000"/>
              </a:lnSpc>
              <a:spcBef>
                <a:spcPts val="95"/>
              </a:spcBef>
              <a:buNone/>
              <a:tabLst>
                <a:tab pos="271780" algn="l"/>
                <a:tab pos="1829435" algn="l"/>
                <a:tab pos="4478020" algn="l"/>
                <a:tab pos="4909185" algn="l"/>
                <a:tab pos="5666740" algn="l"/>
              </a:tabLst>
            </a:pPr>
            <a:r>
              <a:rPr lang="en-US" altLang="ko-KR" sz="1800" spc="175">
                <a:latin typeface="+mn-lt"/>
                <a:cs typeface="Calibri"/>
              </a:rPr>
              <a:t>Multi-layer hot-press guide hole punching</a:t>
            </a:r>
          </a:p>
          <a:p>
            <a:pPr marL="12701" indent="0">
              <a:lnSpc>
                <a:spcPct val="150000"/>
              </a:lnSpc>
              <a:spcBef>
                <a:spcPts val="95"/>
              </a:spcBef>
              <a:buNone/>
              <a:tabLst>
                <a:tab pos="271780" algn="l"/>
                <a:tab pos="1829435" algn="l"/>
                <a:tab pos="4478020" algn="l"/>
                <a:tab pos="4909185" algn="l"/>
                <a:tab pos="5666740" algn="l"/>
              </a:tabLst>
            </a:pPr>
            <a:r>
              <a:rPr lang="en-US" altLang="ko-KR" sz="1800" spc="175">
                <a:latin typeface="+mn-lt"/>
                <a:cs typeface="Calibri"/>
              </a:rPr>
              <a:t>Machine </a:t>
            </a:r>
            <a:r>
              <a:rPr lang="en-US" altLang="ko-KR" sz="1800" spc="190">
                <a:latin typeface="+mn-lt"/>
                <a:cs typeface="Calibri"/>
              </a:rPr>
              <a:t>Vision—No.1 </a:t>
            </a:r>
            <a:r>
              <a:rPr lang="en-US" altLang="ko-KR" sz="1800" spc="100">
                <a:latin typeface="+mn-lt"/>
                <a:cs typeface="Calibri"/>
              </a:rPr>
              <a:t>in </a:t>
            </a:r>
            <a:r>
              <a:rPr lang="en-US" altLang="ko-KR" sz="1800" spc="130">
                <a:latin typeface="+mn-lt"/>
                <a:cs typeface="Calibri"/>
              </a:rPr>
              <a:t>PCB </a:t>
            </a:r>
            <a:r>
              <a:rPr lang="en-US" altLang="ko-KR" sz="1800" spc="175">
                <a:latin typeface="+mn-lt"/>
                <a:cs typeface="Calibri"/>
              </a:rPr>
              <a:t>Industry</a:t>
            </a:r>
            <a:endParaRPr lang="en-US" altLang="ko-KR" sz="1800">
              <a:latin typeface="+mn-lt"/>
              <a:cs typeface="Calibri"/>
            </a:endParaRPr>
          </a:p>
          <a:p>
            <a:pPr marL="12701" indent="0">
              <a:lnSpc>
                <a:spcPct val="150000"/>
              </a:lnSpc>
              <a:buNone/>
              <a:tabLst>
                <a:tab pos="271780" algn="l"/>
                <a:tab pos="1277620" algn="l"/>
                <a:tab pos="2158365" algn="l"/>
                <a:tab pos="2966085" algn="l"/>
                <a:tab pos="4260215" algn="l"/>
              </a:tabLst>
            </a:pPr>
            <a:r>
              <a:rPr lang="en-US" altLang="ko-KR" sz="1800" spc="145">
                <a:latin typeface="+mn-lt"/>
                <a:cs typeface="Calibri"/>
              </a:rPr>
              <a:t>More </a:t>
            </a:r>
            <a:r>
              <a:rPr lang="en-US" altLang="ko-KR" sz="1800" spc="155">
                <a:latin typeface="+mn-lt"/>
                <a:cs typeface="Calibri"/>
              </a:rPr>
              <a:t>than </a:t>
            </a:r>
            <a:r>
              <a:rPr lang="en-US" altLang="ko-KR" sz="1800" spc="135">
                <a:latin typeface="+mn-lt"/>
                <a:cs typeface="Calibri"/>
              </a:rPr>
              <a:t>80% </a:t>
            </a:r>
            <a:r>
              <a:rPr lang="en-US" altLang="ko-KR" sz="1800" spc="155">
                <a:latin typeface="+mn-lt"/>
                <a:cs typeface="Calibri"/>
              </a:rPr>
              <a:t>market share</a:t>
            </a:r>
            <a:endParaRPr lang="en-US" altLang="ko-KR" sz="1800">
              <a:latin typeface="+mn-lt"/>
              <a:cs typeface="Calibri"/>
            </a:endParaRPr>
          </a:p>
          <a:p>
            <a:pPr marL="12701" indent="0">
              <a:lnSpc>
                <a:spcPct val="150000"/>
              </a:lnSpc>
              <a:spcBef>
                <a:spcPts val="5"/>
              </a:spcBef>
              <a:buNone/>
              <a:tabLst>
                <a:tab pos="271780" algn="l"/>
                <a:tab pos="1146175" algn="l"/>
                <a:tab pos="2731135" algn="l"/>
                <a:tab pos="3465829" algn="l"/>
              </a:tabLst>
            </a:pPr>
            <a:r>
              <a:rPr lang="en-US" altLang="ko-KR" sz="1800" spc="155">
                <a:latin typeface="+mn-lt"/>
                <a:cs typeface="Calibri"/>
              </a:rPr>
              <a:t>High </a:t>
            </a:r>
            <a:r>
              <a:rPr lang="en-US" altLang="ko-KR" sz="1800" spc="175">
                <a:latin typeface="+mn-lt"/>
                <a:cs typeface="Calibri"/>
              </a:rPr>
              <a:t>accuracy </a:t>
            </a:r>
            <a:r>
              <a:rPr lang="en-US" altLang="ko-KR" sz="1800" spc="135">
                <a:latin typeface="+mn-lt"/>
                <a:cs typeface="Calibri"/>
              </a:rPr>
              <a:t>and </a:t>
            </a:r>
            <a:r>
              <a:rPr lang="en-US" altLang="ko-KR" sz="1800" spc="175">
                <a:latin typeface="+mn-lt"/>
                <a:cs typeface="Calibri"/>
              </a:rPr>
              <a:t>stability</a:t>
            </a:r>
            <a:endParaRPr lang="en-US" altLang="ko-KR" sz="1800">
              <a:latin typeface="+mn-lt"/>
              <a:cs typeface="Calibri"/>
            </a:endParaRPr>
          </a:p>
          <a:p>
            <a:pPr marL="0" indent="0" fontAlgn="auto">
              <a:spcAft>
                <a:spcPct val="0"/>
              </a:spcAft>
              <a:buSzPct val="100000"/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F2796B5F-E7B8-C28C-44D6-767B25BE88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object 4">
            <a:extLst>
              <a:ext uri="{FF2B5EF4-FFF2-40B4-BE49-F238E27FC236}">
                <a16:creationId xmlns:a16="http://schemas.microsoft.com/office/drawing/2014/main" id="{76EA612B-F22F-9B35-9CB6-2AE95C393B5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999" y="1695384"/>
            <a:ext cx="4137555" cy="39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ADED5-87A7-05CD-AC37-D777BFEA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>
            <a:extLst>
              <a:ext uri="{FF2B5EF4-FFF2-40B4-BE49-F238E27FC236}">
                <a16:creationId xmlns:a16="http://schemas.microsoft.com/office/drawing/2014/main" id="{06E6EBFE-8E63-7633-7926-FFD458C318FA}"/>
              </a:ext>
            </a:extLst>
          </p:cNvPr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>
              <a:extLst>
                <a:ext uri="{FF2B5EF4-FFF2-40B4-BE49-F238E27FC236}">
                  <a16:creationId xmlns:a16="http://schemas.microsoft.com/office/drawing/2014/main" id="{1C0023F9-6D2A-53E6-4B07-0EA66BC396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>
              <a:extLst>
                <a:ext uri="{FF2B5EF4-FFF2-40B4-BE49-F238E27FC236}">
                  <a16:creationId xmlns:a16="http://schemas.microsoft.com/office/drawing/2014/main" id="{1964E87C-8261-7FFB-4DCD-C9C92B6AB6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>
              <a:extLst>
                <a:ext uri="{FF2B5EF4-FFF2-40B4-BE49-F238E27FC236}">
                  <a16:creationId xmlns:a16="http://schemas.microsoft.com/office/drawing/2014/main" id="{22813A0B-953E-7E79-478B-5B0831E4D5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>
              <a:extLst>
                <a:ext uri="{FF2B5EF4-FFF2-40B4-BE49-F238E27FC236}">
                  <a16:creationId xmlns:a16="http://schemas.microsoft.com/office/drawing/2014/main" id="{0C3B54DE-E9A7-44C8-F95C-829A3B384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>
              <a:extLst>
                <a:ext uri="{FF2B5EF4-FFF2-40B4-BE49-F238E27FC236}">
                  <a16:creationId xmlns:a16="http://schemas.microsoft.com/office/drawing/2014/main" id="{A1A1EAF9-D72E-8D5A-3545-69D2D61D1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>
              <a:extLst>
                <a:ext uri="{FF2B5EF4-FFF2-40B4-BE49-F238E27FC236}">
                  <a16:creationId xmlns:a16="http://schemas.microsoft.com/office/drawing/2014/main" id="{15E6AFCF-5456-6609-E71E-8CA91EBA1C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>
              <a:extLst>
                <a:ext uri="{FF2B5EF4-FFF2-40B4-BE49-F238E27FC236}">
                  <a16:creationId xmlns:a16="http://schemas.microsoft.com/office/drawing/2014/main" id="{0DFEC1F4-8DE8-660C-DE18-5AA49B6953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>
            <a:extLst>
              <a:ext uri="{FF2B5EF4-FFF2-40B4-BE49-F238E27FC236}">
                <a16:creationId xmlns:a16="http://schemas.microsoft.com/office/drawing/2014/main" id="{5E6D2A77-D780-D1C7-1CD0-9D7C38A30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>
            <a:extLst>
              <a:ext uri="{FF2B5EF4-FFF2-40B4-BE49-F238E27FC236}">
                <a16:creationId xmlns:a16="http://schemas.microsoft.com/office/drawing/2014/main" id="{99A91DEA-64FF-AF5B-C524-70005BC9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3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1278" name="直接连接符 25">
            <a:extLst>
              <a:ext uri="{FF2B5EF4-FFF2-40B4-BE49-F238E27FC236}">
                <a16:creationId xmlns:a16="http://schemas.microsoft.com/office/drawing/2014/main" id="{662084DF-CAD4-29C2-4D65-59AFE2E0E4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7988" y="1485900"/>
            <a:ext cx="1924186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9" name="矩形 26">
            <a:extLst>
              <a:ext uri="{FF2B5EF4-FFF2-40B4-BE49-F238E27FC236}">
                <a16:creationId xmlns:a16="http://schemas.microsoft.com/office/drawing/2014/main" id="{1A809259-AB3B-F907-F481-246D9CA6C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1238" y="5214938"/>
            <a:ext cx="45100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de-DE" altLang="ko-KR" sz="2000">
                <a:solidFill>
                  <a:schemeClr val="bg2"/>
                </a:solidFill>
              </a:rPr>
              <a:t>Here is where enabling solutions begins</a:t>
            </a:r>
          </a:p>
        </p:txBody>
      </p:sp>
      <p:cxnSp>
        <p:nvCxnSpPr>
          <p:cNvPr id="11280" name="直接连接符 30">
            <a:extLst>
              <a:ext uri="{FF2B5EF4-FFF2-40B4-BE49-F238E27FC236}">
                <a16:creationId xmlns:a16="http://schemas.microsoft.com/office/drawing/2014/main" id="{457B0875-EE24-805C-8911-4503968EF5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>
            <a:extLst>
              <a:ext uri="{FF2B5EF4-FFF2-40B4-BE49-F238E27FC236}">
                <a16:creationId xmlns:a16="http://schemas.microsoft.com/office/drawing/2014/main" id="{C5B5E9B7-6700-F4E0-5739-7D9C885CC3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>
            <a:extLst>
              <a:ext uri="{FF2B5EF4-FFF2-40B4-BE49-F238E27FC236}">
                <a16:creationId xmlns:a16="http://schemas.microsoft.com/office/drawing/2014/main" id="{0131F85F-F20E-C245-E5DE-77458247AD8B}"/>
              </a:ext>
            </a:extLst>
          </p:cNvPr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>
              <a:extLst>
                <a:ext uri="{FF2B5EF4-FFF2-40B4-BE49-F238E27FC236}">
                  <a16:creationId xmlns:a16="http://schemas.microsoft.com/office/drawing/2014/main" id="{1A79DF20-1061-BD2A-1730-DA85CFF63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>
              <a:extLst>
                <a:ext uri="{FF2B5EF4-FFF2-40B4-BE49-F238E27FC236}">
                  <a16:creationId xmlns:a16="http://schemas.microsoft.com/office/drawing/2014/main" id="{CF208669-11C0-D1C0-39F7-981A5316A0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>
              <a:extLst>
                <a:ext uri="{FF2B5EF4-FFF2-40B4-BE49-F238E27FC236}">
                  <a16:creationId xmlns:a16="http://schemas.microsoft.com/office/drawing/2014/main" id="{046446BB-3F24-E079-BB3F-5C357A4A2B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>
            <a:extLst>
              <a:ext uri="{FF2B5EF4-FFF2-40B4-BE49-F238E27FC236}">
                <a16:creationId xmlns:a16="http://schemas.microsoft.com/office/drawing/2014/main" id="{806DE7EE-B5F4-5989-BCB6-592607A6810C}"/>
              </a:ext>
            </a:extLst>
          </p:cNvPr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>
              <a:extLst>
                <a:ext uri="{FF2B5EF4-FFF2-40B4-BE49-F238E27FC236}">
                  <a16:creationId xmlns:a16="http://schemas.microsoft.com/office/drawing/2014/main" id="{13A7E846-98A6-6585-0AC1-9D1FE0636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>
              <a:extLst>
                <a:ext uri="{FF2B5EF4-FFF2-40B4-BE49-F238E27FC236}">
                  <a16:creationId xmlns:a16="http://schemas.microsoft.com/office/drawing/2014/main" id="{FCFA9A82-68CE-CA96-F1A8-644502D52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>
            <a:extLst>
              <a:ext uri="{FF2B5EF4-FFF2-40B4-BE49-F238E27FC236}">
                <a16:creationId xmlns:a16="http://schemas.microsoft.com/office/drawing/2014/main" id="{1EDEBF87-7BA5-658B-085D-8147FC14B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430" y="3881439"/>
            <a:ext cx="5572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indent="0" algn="ctr">
              <a:buNone/>
            </a:pPr>
            <a:r>
              <a:rPr lang="en-US" altLang="ko-KR" sz="3600" b="1">
                <a:solidFill>
                  <a:schemeClr val="bg1"/>
                </a:solidFill>
              </a:rPr>
              <a:t>EnProductive Solution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21">
            <a:extLst>
              <a:ext uri="{FF2B5EF4-FFF2-40B4-BE49-F238E27FC236}">
                <a16:creationId xmlns:a16="http://schemas.microsoft.com/office/drawing/2014/main" id="{A4392753-0BA0-382B-67A5-D5DCBEFC2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885926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부품</a:t>
            </a:r>
            <a:r>
              <a:rPr lang="en-US" altLang="ko-KR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/</a:t>
            </a:r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자재류</a:t>
            </a:r>
            <a:endParaRPr lang="zh-CN" altLang="en-US" sz="28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3AEE1-38FB-C477-8F82-AD8BF8FA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360A745B-4CEB-A4A8-ECFE-A9B0D8DAA770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51685E6E-5C85-362E-573A-86AC31D7ED34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73A0CFF1-D1C2-CAD8-6661-BA2265FE8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FFD7C9EE-A08A-53B6-B873-B30C8634C9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57056D6D-CB4A-E163-E500-A1B074703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7" y="193482"/>
            <a:ext cx="5385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ko-KR" sz="2800" b="1"/>
              <a:t>Long service life </a:t>
            </a:r>
            <a:r>
              <a:rPr lang="ko-KR" altLang="en-US" sz="2800" b="1"/>
              <a:t>세라믹 브러시</a:t>
            </a:r>
            <a:endParaRPr lang="en-US" altLang="ko-KR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81CDE-A585-6107-95FC-55DAAE757E8F}"/>
              </a:ext>
            </a:extLst>
          </p:cNvPr>
          <p:cNvSpPr txBox="1"/>
          <p:nvPr/>
        </p:nvSpPr>
        <p:spPr>
          <a:xfrm>
            <a:off x="448873" y="695523"/>
            <a:ext cx="11517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cs typeface="Calibri" panose="020F0502020204030204" pitchFamily="34" charset="0"/>
              </a:rPr>
              <a:t>T-Horizontal Wet process</a:t>
            </a:r>
            <a:endParaRPr lang="ko-KR" altLang="en-US" sz="2800" dirty="0"/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A65DEE2C-17E4-357F-31BD-09F854586D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DD96443F-21A1-BFFC-0070-187CB99D6B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F6D4D03-3052-0366-F9A6-7DA374D47E4D}"/>
              </a:ext>
            </a:extLst>
          </p:cNvPr>
          <p:cNvSpPr txBox="1">
            <a:spLocks/>
          </p:cNvSpPr>
          <p:nvPr/>
        </p:nvSpPr>
        <p:spPr>
          <a:xfrm>
            <a:off x="6348903" y="18850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emove the buried resin permanently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Uniform grinding of insulating resin between structural layers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Grinding of soluble resin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Copper pin grinding after electroplating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Grind and remove the surface film after blackening treatment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Burr grinding after opening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Surface grinding of ceramics and stainless steel</a:t>
            </a: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B9F9998F-5617-5D4B-9C61-47C60D7DE1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3244269-5447-C83E-A85B-5BCDCB7E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2626941"/>
            <a:ext cx="4409680" cy="24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A4D42-5E86-9324-D875-1AD450D52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3E82FCDE-DD43-E15E-CB3C-FA608041B3FF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ED54FC12-1CEF-6B26-910C-5455D4E26980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AE0E03FF-BCD3-72B3-ADD4-6A120BEB6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225E85D1-AC96-D8FC-81FF-2CA083D8EC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337327B5-93B2-0792-7E71-3473C965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87487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ko-KR" sz="2800" b="1">
                <a:solidFill>
                  <a:srgbClr val="0070C0"/>
                </a:solidFill>
                <a:cs typeface="Calibri" panose="020F0502020204030204" pitchFamily="34" charset="0"/>
              </a:rPr>
              <a:t>On-line Chemical controller &amp; dosing system</a:t>
            </a:r>
            <a:endParaRPr lang="zh-CN" altLang="en-US" sz="2800" b="1"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995A5E64-B456-5255-00D8-7158766D7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A6AA166F-3AC2-2F67-09FA-C6FCA4A92A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18E1F32-7997-D5DB-2E93-6CD844E71A97}"/>
              </a:ext>
            </a:extLst>
          </p:cNvPr>
          <p:cNvSpPr txBox="1">
            <a:spLocks/>
          </p:cNvSpPr>
          <p:nvPr/>
        </p:nvSpPr>
        <p:spPr>
          <a:xfrm>
            <a:off x="6348903" y="18850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None/>
            </a:pPr>
            <a:r>
              <a:rPr lang="ko-KR" altLang="en-US" sz="1800" b="1">
                <a:latin typeface="Arial Narrow" panose="020B0606020202030204" pitchFamily="34" charset="0"/>
              </a:rPr>
              <a:t>중국자동분석</a:t>
            </a:r>
            <a:r>
              <a:rPr lang="en-US" altLang="ko-KR" sz="1800" b="1">
                <a:latin typeface="Arial Narrow" panose="020B0606020202030204" pitchFamily="34" charset="0"/>
              </a:rPr>
              <a:t>/</a:t>
            </a:r>
            <a:r>
              <a:rPr lang="ko-KR" altLang="en-US" sz="1800" b="1">
                <a:latin typeface="Arial Narrow" panose="020B0606020202030204" pitchFamily="34" charset="0"/>
              </a:rPr>
              <a:t>공급장치 </a:t>
            </a:r>
            <a:r>
              <a:rPr lang="en-US" altLang="ko-KR" sz="1800" b="1">
                <a:latin typeface="Arial Narrow" panose="020B0606020202030204" pitchFamily="34" charset="0"/>
              </a:rPr>
              <a:t>1</a:t>
            </a:r>
            <a:r>
              <a:rPr lang="ko-KR" altLang="en-US" sz="1800" b="1">
                <a:latin typeface="Arial Narrow" panose="020B0606020202030204" pitchFamily="34" charset="0"/>
              </a:rPr>
              <a:t>위공급사</a:t>
            </a:r>
            <a:endParaRPr lang="en-US" altLang="ko-KR" sz="1800" b="1">
              <a:latin typeface="Arial Narrow" panose="020B0606020202030204" pitchFamily="34" charset="0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None/>
            </a:pPr>
            <a:r>
              <a:rPr lang="ko-KR" altLang="en-US" sz="1800" b="1">
                <a:latin typeface="Arial Narrow" panose="020B0606020202030204" pitchFamily="34" charset="0"/>
              </a:rPr>
              <a:t>온라인 에칭콘트롤러 </a:t>
            </a:r>
            <a:r>
              <a:rPr lang="en-US" altLang="zh-TW" sz="1800" b="1">
                <a:latin typeface="Arial Narrow" panose="020B0606020202030204" pitchFamily="34" charset="0"/>
              </a:rPr>
              <a:t>(Cu, H2O2, H2SO4 Etching controller)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None/>
            </a:pPr>
            <a:r>
              <a:rPr lang="en-US" altLang="zh-TW" sz="1800" b="1">
                <a:latin typeface="Arial Narrow" panose="020B0606020202030204" pitchFamily="34" charset="0"/>
              </a:rPr>
              <a:t>Desmear-Electroless Cu- Viafill-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None/>
            </a:pPr>
            <a:r>
              <a:rPr lang="ko-KR" altLang="en-US" sz="1800" b="1">
                <a:latin typeface="Arial Narrow" panose="020B0606020202030204" pitchFamily="34" charset="0"/>
                <a:ea typeface="굴림" panose="020B0600000101010101" pitchFamily="50" charset="-127"/>
              </a:rPr>
              <a:t>팔라듐 </a:t>
            </a:r>
            <a:r>
              <a:rPr lang="en-US" altLang="ko-KR" sz="1800" b="1">
                <a:latin typeface="Arial Narrow" panose="020B0606020202030204" pitchFamily="34" charset="0"/>
                <a:ea typeface="굴림" panose="020B0600000101010101" pitchFamily="50" charset="-127"/>
              </a:rPr>
              <a:t>Pd Controller (XRF, Colorimeter)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None/>
            </a:pPr>
            <a:r>
              <a:rPr lang="ko-KR" altLang="en-US" sz="1800" b="1">
                <a:latin typeface="Arial Narrow" panose="020B0606020202030204" pitchFamily="34" charset="0"/>
                <a:ea typeface="굴림" panose="020B0600000101010101" pitchFamily="50" charset="-127"/>
              </a:rPr>
              <a:t>무전해니켈 </a:t>
            </a:r>
            <a:r>
              <a:rPr lang="en-US" altLang="ko-KR" sz="1800" b="1">
                <a:latin typeface="Arial Narrow" panose="020B0606020202030204" pitchFamily="34" charset="0"/>
                <a:ea typeface="굴림" panose="020B0600000101010101" pitchFamily="50" charset="-127"/>
              </a:rPr>
              <a:t>Electroless Nickel controller for ENIG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None/>
            </a:pPr>
            <a:r>
              <a:rPr lang="ko-KR" altLang="en-US" sz="1800" b="1">
                <a:latin typeface="Arial Narrow" panose="020B0606020202030204" pitchFamily="34" charset="0"/>
                <a:ea typeface="굴림" panose="020B0600000101010101" pitchFamily="50" charset="-127"/>
              </a:rPr>
              <a:t>무전해화학동 </a:t>
            </a:r>
            <a:r>
              <a:rPr lang="en-US" altLang="ko-KR" sz="1800" b="1">
                <a:latin typeface="Arial Narrow" panose="020B0606020202030204" pitchFamily="34" charset="0"/>
                <a:ea typeface="굴림" panose="020B0600000101010101" pitchFamily="50" charset="-127"/>
              </a:rPr>
              <a:t>Electroless Cu colorimeter type controller (</a:t>
            </a:r>
            <a:r>
              <a:rPr lang="ko-KR" altLang="en-US" sz="1800" b="1">
                <a:latin typeface="Arial Narrow" panose="020B0606020202030204" pitchFamily="34" charset="0"/>
                <a:ea typeface="굴림" panose="020B0600000101010101" pitchFamily="50" charset="-127"/>
              </a:rPr>
              <a:t>적정방식</a:t>
            </a:r>
            <a:r>
              <a:rPr lang="en-US" altLang="ko-KR" sz="1800" b="1">
                <a:latin typeface="Arial Narrow" panose="020B0606020202030204" pitchFamily="34" charset="0"/>
                <a:ea typeface="굴림" panose="020B0600000101010101" pitchFamily="50" charset="-127"/>
              </a:rPr>
              <a:t>)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None/>
            </a:pPr>
            <a:r>
              <a:rPr lang="ko-KR" altLang="en-US" sz="1800" b="1">
                <a:latin typeface="Arial Narrow" panose="020B0606020202030204" pitchFamily="34" charset="0"/>
              </a:rPr>
              <a:t>자동 캘리브레이션</a:t>
            </a:r>
            <a:r>
              <a:rPr lang="en-US" altLang="ko-KR" sz="1800" b="1">
                <a:latin typeface="Arial Narrow" panose="020B0606020202030204" pitchFamily="34" charset="0"/>
              </a:rPr>
              <a:t>/</a:t>
            </a:r>
            <a:r>
              <a:rPr lang="ko-KR" altLang="en-US" sz="1800" b="1">
                <a:latin typeface="Arial Narrow" panose="020B0606020202030204" pitchFamily="34" charset="0"/>
              </a:rPr>
              <a:t>자동청소</a:t>
            </a:r>
            <a:r>
              <a:rPr lang="en-US" altLang="ko-KR" sz="1800" b="1">
                <a:latin typeface="Arial Narrow" panose="020B0606020202030204" pitchFamily="34" charset="0"/>
              </a:rPr>
              <a:t>  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None/>
            </a:pPr>
            <a:r>
              <a:rPr lang="en-US" altLang="ko-KR" sz="1800" b="1">
                <a:latin typeface="Arial Narrow" panose="020B0606020202030204" pitchFamily="34" charset="0"/>
                <a:ea typeface="굴림" panose="020B0600000101010101" pitchFamily="50" charset="-127"/>
              </a:rPr>
              <a:t>Dosing Cup &amp; accurate Tube pump</a:t>
            </a: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884B490A-4405-88CD-2EE4-A89945FD95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图片 25">
            <a:extLst>
              <a:ext uri="{FF2B5EF4-FFF2-40B4-BE49-F238E27FC236}">
                <a16:creationId xmlns:a16="http://schemas.microsoft.com/office/drawing/2014/main" id="{D330CB0F-6E1A-E6D0-DEED-F8C7FB32F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5" y="1141560"/>
            <a:ext cx="1716625" cy="47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158CCE-DD8F-865F-A505-2952FDADC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 r="53002" b="-316"/>
          <a:stretch/>
        </p:blipFill>
        <p:spPr>
          <a:xfrm>
            <a:off x="2015600" y="1382122"/>
            <a:ext cx="3960851" cy="47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4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B10F6-053C-38EA-776F-34121B10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075F96C5-59BD-CEA2-DD5D-D32BF331EE36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4A864307-6B25-8F84-1E25-6D1EE6BFE0E2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E29BAC65-E2AB-A364-BA6A-286B45629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432E4FBE-8D84-030C-E84F-2E225FA153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D0A3720D-D3D1-BEAC-AE7E-DFBB8ED3D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106650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ko-KR" altLang="en-US" sz="2800" b="1"/>
              <a:t>보조설비 </a:t>
            </a:r>
            <a:r>
              <a:rPr lang="en-US" altLang="ko-KR" sz="2800" b="1"/>
              <a:t>- </a:t>
            </a:r>
            <a:r>
              <a:rPr lang="ko-KR" altLang="en-US" sz="2800">
                <a:latin typeface="Tw Cen MT Condensed Extra Bold" pitchFamily="34" charset="0"/>
              </a:rPr>
              <a:t>연구용 </a:t>
            </a:r>
            <a:r>
              <a:rPr lang="en-US" altLang="ko-KR" sz="2800">
                <a:latin typeface="Tw Cen MT Condensed Extra Bold" pitchFamily="34" charset="0"/>
              </a:rPr>
              <a:t>Lab scale Nano-Dip coater</a:t>
            </a:r>
            <a:endParaRPr lang="ko-KR" altLang="en-US" sz="2800"/>
          </a:p>
          <a:p>
            <a:pPr eaLnBrk="1" hangingPunct="1"/>
            <a:endParaRPr lang="zh-CN" altLang="en-US" sz="2800" b="1"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9B21653C-83EA-69A3-6AA1-2B51A6F669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54047450-9245-FBC0-2754-267DE6DBC9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307A8AF-AD98-1826-09C8-BDD8EBCF0B3C}"/>
              </a:ext>
            </a:extLst>
          </p:cNvPr>
          <p:cNvSpPr txBox="1">
            <a:spLocks/>
          </p:cNvSpPr>
          <p:nvPr/>
        </p:nvSpPr>
        <p:spPr>
          <a:xfrm>
            <a:off x="6182021" y="919902"/>
            <a:ext cx="5729592" cy="593809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>
                <a:latin typeface="Arial Narrow" panose="020B0606020202030204" pitchFamily="34" charset="0"/>
              </a:rPr>
              <a:t>1. </a:t>
            </a:r>
            <a:r>
              <a:rPr lang="ko-KR" altLang="en-US" sz="1800">
                <a:latin typeface="Arial Narrow" panose="020B0606020202030204" pitchFamily="34" charset="0"/>
              </a:rPr>
              <a:t>풀링 속도 </a:t>
            </a:r>
            <a:r>
              <a:rPr lang="en-US" altLang="ko-KR" sz="1800">
                <a:latin typeface="Arial Narrow" panose="020B0606020202030204" pitchFamily="34" charset="0"/>
              </a:rPr>
              <a:t>: 1</a:t>
            </a:r>
            <a:r>
              <a:rPr lang="ko-KR" altLang="en-US" sz="1800">
                <a:latin typeface="Arial Narrow" panose="020B0606020202030204" pitchFamily="34" charset="0"/>
              </a:rPr>
              <a:t>～</a:t>
            </a:r>
            <a:r>
              <a:rPr lang="en-US" altLang="ko-KR" sz="1800">
                <a:latin typeface="Arial Narrow" panose="020B0606020202030204" pitchFamily="34" charset="0"/>
              </a:rPr>
              <a:t>8000</a:t>
            </a:r>
            <a:r>
              <a:rPr lang="el-GR" altLang="ko-KR" sz="1800">
                <a:latin typeface="Arial Narrow" panose="020B0606020202030204" pitchFamily="34" charset="0"/>
              </a:rPr>
              <a:t>μ</a:t>
            </a:r>
            <a:r>
              <a:rPr lang="en-US" altLang="ko-KR" sz="1800">
                <a:latin typeface="Arial Narrow" panose="020B0606020202030204" pitchFamily="34" charset="0"/>
              </a:rPr>
              <a:t>m/s/ resolution:1</a:t>
            </a:r>
            <a:r>
              <a:rPr lang="el-GR" altLang="ko-KR" sz="1800">
                <a:latin typeface="Arial Narrow" panose="020B0606020202030204" pitchFamily="34" charset="0"/>
              </a:rPr>
              <a:t>μ</a:t>
            </a:r>
            <a:r>
              <a:rPr lang="en-US" altLang="ko-KR" sz="1800">
                <a:latin typeface="Arial Narrow" panose="020B0606020202030204" pitchFamily="34" charset="0"/>
              </a:rPr>
              <a:t>m/s;</a:t>
            </a:r>
          </a:p>
          <a:p>
            <a:pPr marL="0" indent="0">
              <a:buNone/>
            </a:pPr>
            <a:r>
              <a:rPr lang="en-US" altLang="ko-KR" sz="1800">
                <a:latin typeface="Arial Narrow" panose="020B0606020202030204" pitchFamily="34" charset="0"/>
              </a:rPr>
              <a:t>2. Stroke length: MAX 260 mm</a:t>
            </a:r>
            <a:r>
              <a:rPr lang="ko-KR" altLang="en-US" sz="1800">
                <a:latin typeface="Arial Narrow" panose="020B0606020202030204" pitchFamily="34" charset="0"/>
              </a:rPr>
              <a:t>，</a:t>
            </a:r>
            <a:r>
              <a:rPr lang="en-US" altLang="ko-KR" sz="1800">
                <a:latin typeface="Arial Narrow" panose="020B0606020202030204" pitchFamily="34" charset="0"/>
              </a:rPr>
              <a:t>resolution:1mm</a:t>
            </a:r>
            <a:r>
              <a:rPr lang="ko-KR" altLang="en-US" sz="1800">
                <a:latin typeface="Arial Narrow" panose="020B0606020202030204" pitchFamily="34" charset="0"/>
              </a:rPr>
              <a:t>；</a:t>
            </a:r>
          </a:p>
          <a:p>
            <a:pPr marL="0" indent="0">
              <a:buNone/>
            </a:pPr>
            <a:r>
              <a:rPr lang="en-US" altLang="ko-KR" sz="1800">
                <a:latin typeface="Arial Narrow" panose="020B0606020202030204" pitchFamily="34" charset="0"/>
              </a:rPr>
              <a:t>3. Substrate size: MIN 10×10mm, MAX 200×200mm</a:t>
            </a:r>
            <a:r>
              <a:rPr lang="ko-KR" altLang="en-US" sz="1800">
                <a:latin typeface="Arial Narrow" panose="020B0606020202030204" pitchFamily="34" charset="0"/>
              </a:rPr>
              <a:t>，</a:t>
            </a:r>
            <a:endParaRPr lang="en-US" altLang="ko-KR" sz="180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altLang="ko-KR" sz="1800">
                <a:latin typeface="Arial Narrow" panose="020B0606020202030204" pitchFamily="34" charset="0"/>
              </a:rPr>
              <a:t>4. MAX thickness 10mm;</a:t>
            </a:r>
          </a:p>
          <a:p>
            <a:pPr marL="0" indent="0">
              <a:buNone/>
            </a:pPr>
            <a:r>
              <a:rPr lang="en-US" altLang="ko-KR" sz="1800">
                <a:latin typeface="Arial Narrow" panose="020B0606020202030204" pitchFamily="34" charset="0"/>
              </a:rPr>
              <a:t>5. Dipping time: 1</a:t>
            </a:r>
            <a:r>
              <a:rPr lang="ko-KR" altLang="en-US" sz="1800">
                <a:latin typeface="Arial Narrow" panose="020B0606020202030204" pitchFamily="34" charset="0"/>
              </a:rPr>
              <a:t>～</a:t>
            </a:r>
            <a:r>
              <a:rPr lang="en-US" altLang="ko-KR" sz="1800">
                <a:latin typeface="Arial Narrow" panose="020B0606020202030204" pitchFamily="34" charset="0"/>
              </a:rPr>
              <a:t>3600s</a:t>
            </a:r>
            <a:r>
              <a:rPr lang="ko-KR" altLang="en-US" sz="1800">
                <a:latin typeface="Arial Narrow" panose="020B0606020202030204" pitchFamily="34" charset="0"/>
              </a:rPr>
              <a:t>，</a:t>
            </a:r>
            <a:r>
              <a:rPr lang="en-US" altLang="ko-KR" sz="1800">
                <a:latin typeface="Arial Narrow" panose="020B0606020202030204" pitchFamily="34" charset="0"/>
              </a:rPr>
              <a:t>resolution:1s;</a:t>
            </a:r>
          </a:p>
          <a:p>
            <a:pPr marL="0" indent="0">
              <a:buNone/>
            </a:pPr>
            <a:r>
              <a:rPr lang="en-US" altLang="ko-KR" sz="1800">
                <a:latin typeface="Arial Narrow" panose="020B0606020202030204" pitchFamily="34" charset="0"/>
              </a:rPr>
              <a:t>6. Dipping-Coating cycle times: 1</a:t>
            </a:r>
            <a:r>
              <a:rPr lang="ko-KR" altLang="en-US" sz="1800">
                <a:latin typeface="Arial Narrow" panose="020B0606020202030204" pitchFamily="34" charset="0"/>
              </a:rPr>
              <a:t>～</a:t>
            </a:r>
            <a:r>
              <a:rPr lang="en-US" altLang="ko-KR" sz="1800">
                <a:latin typeface="Arial Narrow" panose="020B0606020202030204" pitchFamily="34" charset="0"/>
              </a:rPr>
              <a:t>1000 times;</a:t>
            </a:r>
          </a:p>
          <a:p>
            <a:pPr marL="0" indent="0">
              <a:buNone/>
            </a:pPr>
            <a:r>
              <a:rPr lang="en-US" altLang="ko-KR" sz="1800">
                <a:latin typeface="Arial Narrow" panose="020B0606020202030204" pitchFamily="34" charset="0"/>
              </a:rPr>
              <a:t>7. Cycle interval: 1</a:t>
            </a:r>
            <a:r>
              <a:rPr lang="ko-KR" altLang="en-US" sz="1800">
                <a:latin typeface="Arial Narrow" panose="020B0606020202030204" pitchFamily="34" charset="0"/>
              </a:rPr>
              <a:t>～</a:t>
            </a:r>
            <a:r>
              <a:rPr lang="en-US" altLang="ko-KR" sz="1800">
                <a:latin typeface="Arial Narrow" panose="020B0606020202030204" pitchFamily="34" charset="0"/>
              </a:rPr>
              <a:t>3600s</a:t>
            </a:r>
            <a:r>
              <a:rPr lang="ko-KR" altLang="en-US" sz="1800">
                <a:latin typeface="Arial Narrow" panose="020B0606020202030204" pitchFamily="34" charset="0"/>
              </a:rPr>
              <a:t>，</a:t>
            </a:r>
            <a:r>
              <a:rPr lang="en-US" altLang="ko-KR" sz="1800">
                <a:latin typeface="Arial Narrow" panose="020B0606020202030204" pitchFamily="34" charset="0"/>
              </a:rPr>
              <a:t>resolution:1s;</a:t>
            </a:r>
          </a:p>
          <a:p>
            <a:pPr marL="0" indent="0">
              <a:buNone/>
            </a:pPr>
            <a:r>
              <a:rPr lang="en-US" altLang="ko-KR" sz="1800">
                <a:latin typeface="Arial Narrow" panose="020B0606020202030204" pitchFamily="34" charset="0"/>
              </a:rPr>
              <a:t>8. Dimensions (L×W×H): 440×300×780mm;</a:t>
            </a:r>
          </a:p>
          <a:p>
            <a:endParaRPr lang="en-US" altLang="ko-KR" sz="1800" b="1">
              <a:solidFill>
                <a:srgbClr val="002060"/>
              </a:solidFill>
              <a:latin typeface="Arial Narrow" panose="020B0606020202030204" pitchFamily="34" charset="0"/>
              <a:ea typeface="맑은 고딕" pitchFamily="50" charset="-127"/>
            </a:endParaRPr>
          </a:p>
          <a:p>
            <a:pPr marL="0" indent="0">
              <a:buNone/>
            </a:pPr>
            <a:r>
              <a:rPr lang="en-US" altLang="ko-KR" sz="1800" b="1">
                <a:solidFill>
                  <a:srgbClr val="002060"/>
                </a:solidFill>
                <a:latin typeface="Arial Narrow" panose="020B0606020202030204" pitchFamily="34" charset="0"/>
                <a:ea typeface="맑은 고딕" pitchFamily="50" charset="-127"/>
              </a:rPr>
              <a:t>Feature</a:t>
            </a:r>
          </a:p>
          <a:p>
            <a:pPr marL="0" indent="0">
              <a:buNone/>
            </a:pPr>
            <a:r>
              <a:rPr lang="en-US" altLang="ko-KR" sz="1400">
                <a:latin typeface="Arial Narrow" panose="020B0606020202030204" pitchFamily="34" charset="0"/>
              </a:rPr>
              <a:t> - </a:t>
            </a:r>
            <a:r>
              <a:rPr lang="ko-KR" altLang="en-US" sz="1400">
                <a:latin typeface="Arial Narrow" panose="020B0606020202030204" pitchFamily="34" charset="0"/>
              </a:rPr>
              <a:t>서보모터와 고정밀 작동모듈사용 부드럽고 안정적인 코팅속도 </a:t>
            </a:r>
            <a:r>
              <a:rPr lang="en-US" altLang="ko-KR" sz="1400">
                <a:latin typeface="Arial Narrow" panose="020B0606020202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sz="1400">
                <a:latin typeface="Arial Narrow" panose="020B0606020202030204" pitchFamily="34" charset="0"/>
              </a:rPr>
              <a:t> - 100% </a:t>
            </a:r>
            <a:r>
              <a:rPr lang="ko-KR" altLang="en-US" sz="1400">
                <a:latin typeface="Arial Narrow" panose="020B0606020202030204" pitchFamily="34" charset="0"/>
              </a:rPr>
              <a:t>윤활불필요하며 약품에 견디는 재질 채용</a:t>
            </a:r>
            <a:r>
              <a:rPr lang="en-US" altLang="ko-KR" sz="1400">
                <a:latin typeface="Arial Narrow" panose="020B0606020202030204" pitchFamily="34" charset="0"/>
              </a:rPr>
              <a:t>.   </a:t>
            </a:r>
          </a:p>
          <a:p>
            <a:pPr marL="0" indent="0">
              <a:buNone/>
            </a:pPr>
            <a:r>
              <a:rPr lang="en-US" altLang="ko-KR" sz="1400">
                <a:latin typeface="Arial Narrow" panose="020B0606020202030204" pitchFamily="34" charset="0"/>
              </a:rPr>
              <a:t> - </a:t>
            </a:r>
            <a:r>
              <a:rPr lang="ko-KR" altLang="en-US" sz="1400">
                <a:latin typeface="Arial Narrow" panose="020B0606020202030204" pitchFamily="34" charset="0"/>
              </a:rPr>
              <a:t>다양한 파라미터</a:t>
            </a:r>
            <a:r>
              <a:rPr lang="en-US" altLang="ko-KR" sz="1400">
                <a:latin typeface="Arial Narrow" panose="020B0606020202030204" pitchFamily="34" charset="0"/>
              </a:rPr>
              <a:t>, </a:t>
            </a:r>
            <a:r>
              <a:rPr lang="ko-KR" altLang="en-US" sz="1400">
                <a:latin typeface="Arial Narrow" panose="020B0606020202030204" pitchFamily="34" charset="0"/>
              </a:rPr>
              <a:t>전자동 제어 </a:t>
            </a:r>
            <a:r>
              <a:rPr lang="en-US" altLang="ko-KR" sz="1400">
                <a:latin typeface="Arial Narrow" panose="020B0606020202030204" pitchFamily="34" charset="0"/>
              </a:rPr>
              <a:t>(</a:t>
            </a:r>
            <a:r>
              <a:rPr lang="ko-KR" altLang="en-US" sz="1400">
                <a:latin typeface="Arial Narrow" panose="020B0606020202030204" pitchFamily="34" charset="0"/>
              </a:rPr>
              <a:t>디핑</a:t>
            </a:r>
            <a:r>
              <a:rPr lang="en-US" altLang="ko-KR" sz="1400">
                <a:latin typeface="Arial Narrow" panose="020B0606020202030204" pitchFamily="34" charset="0"/>
              </a:rPr>
              <a:t>/</a:t>
            </a:r>
            <a:r>
              <a:rPr lang="ko-KR" altLang="en-US" sz="1400">
                <a:latin typeface="Arial Narrow" panose="020B0606020202030204" pitchFamily="34" charset="0"/>
              </a:rPr>
              <a:t>풀링속도조절</a:t>
            </a:r>
            <a:r>
              <a:rPr lang="en-US" altLang="ko-KR" sz="1400">
                <a:latin typeface="Arial Narrow" panose="020B0606020202030204" pitchFamily="34" charset="0"/>
              </a:rPr>
              <a:t>, </a:t>
            </a:r>
            <a:r>
              <a:rPr lang="ko-KR" altLang="en-US" sz="1400">
                <a:latin typeface="Arial Narrow" panose="020B0606020202030204" pitchFamily="34" charset="0"/>
              </a:rPr>
              <a:t>침적시간</a:t>
            </a:r>
            <a:r>
              <a:rPr lang="en-US" altLang="ko-KR" sz="1400">
                <a:latin typeface="Arial Narrow" panose="020B0606020202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1400">
                <a:latin typeface="Arial Narrow" panose="020B0606020202030204" pitchFamily="34" charset="0"/>
              </a:rPr>
              <a:t>   </a:t>
            </a:r>
            <a:r>
              <a:rPr lang="ko-KR" altLang="en-US" sz="1400">
                <a:latin typeface="Arial Narrow" panose="020B0606020202030204" pitchFamily="34" charset="0"/>
              </a:rPr>
              <a:t>스트로크거리</a:t>
            </a:r>
            <a:r>
              <a:rPr lang="en-US" altLang="ko-KR" sz="1400">
                <a:latin typeface="Arial Narrow" panose="020B0606020202030204" pitchFamily="34" charset="0"/>
              </a:rPr>
              <a:t>, </a:t>
            </a:r>
            <a:r>
              <a:rPr lang="ko-KR" altLang="en-US" sz="1400">
                <a:latin typeface="Arial Narrow" panose="020B0606020202030204" pitchFamily="34" charset="0"/>
              </a:rPr>
              <a:t>코팅사이클</a:t>
            </a:r>
            <a:r>
              <a:rPr lang="en-US" altLang="ko-KR" sz="1400">
                <a:latin typeface="Arial Narrow" panose="020B0606020202030204" pitchFamily="34" charset="0"/>
              </a:rPr>
              <a:t>, </a:t>
            </a:r>
            <a:r>
              <a:rPr lang="ko-KR" altLang="en-US" sz="1400">
                <a:latin typeface="Arial Narrow" panose="020B0606020202030204" pitchFamily="34" charset="0"/>
              </a:rPr>
              <a:t>코팅간격등</a:t>
            </a:r>
            <a:r>
              <a:rPr lang="en-US" altLang="ko-KR" sz="1400">
                <a:latin typeface="Arial Narrow" panose="020B0606020202030204" pitchFamily="34" charset="0"/>
              </a:rPr>
              <a:t>)   </a:t>
            </a:r>
          </a:p>
          <a:p>
            <a:pPr marL="0" indent="0">
              <a:buNone/>
            </a:pPr>
            <a:r>
              <a:rPr lang="en-US" altLang="ko-KR" sz="1400">
                <a:latin typeface="Arial Narrow" panose="020B0606020202030204" pitchFamily="34" charset="0"/>
              </a:rPr>
              <a:t> - 4.3</a:t>
            </a:r>
            <a:r>
              <a:rPr lang="ko-KR" altLang="en-US" sz="1400">
                <a:latin typeface="Arial Narrow" panose="020B0606020202030204" pitchFamily="34" charset="0"/>
              </a:rPr>
              <a:t>인치 터치스크린 </a:t>
            </a:r>
            <a:r>
              <a:rPr lang="en-US" altLang="ko-KR" sz="1400">
                <a:latin typeface="Arial Narrow" panose="020B0606020202030204" pitchFamily="34" charset="0"/>
              </a:rPr>
              <a:t>HMI </a:t>
            </a:r>
            <a:r>
              <a:rPr lang="ko-KR" altLang="en-US" sz="1400">
                <a:latin typeface="Arial Narrow" panose="020B0606020202030204" pitchFamily="34" charset="0"/>
              </a:rPr>
              <a:t>사용</a:t>
            </a:r>
            <a:r>
              <a:rPr lang="en-US" altLang="ko-KR" sz="1400">
                <a:latin typeface="Arial Narrow" panose="020B0606020202030204" pitchFamily="34" charset="0"/>
              </a:rPr>
              <a:t>.  </a:t>
            </a:r>
            <a:r>
              <a:rPr lang="ko-KR" altLang="en-US" sz="1400">
                <a:latin typeface="Arial Narrow" panose="020B0606020202030204" pitchFamily="34" charset="0"/>
              </a:rPr>
              <a:t>모든 </a:t>
            </a:r>
            <a:r>
              <a:rPr lang="en-US" altLang="ko-KR" sz="1400">
                <a:latin typeface="Arial Narrow" panose="020B0606020202030204" pitchFamily="34" charset="0"/>
              </a:rPr>
              <a:t>step </a:t>
            </a:r>
            <a:r>
              <a:rPr lang="ko-KR" altLang="en-US" sz="1400">
                <a:latin typeface="Arial Narrow" panose="020B0606020202030204" pitchFamily="34" charset="0"/>
              </a:rPr>
              <a:t>와 파라미터 디스플레이됨</a:t>
            </a:r>
            <a:r>
              <a:rPr lang="en-US" altLang="ko-KR" sz="1400">
                <a:latin typeface="Arial Narrow" panose="020B0606020202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sz="1400">
                <a:latin typeface="Arial Narrow" panose="020B0606020202030204" pitchFamily="34" charset="0"/>
              </a:rPr>
              <a:t> - </a:t>
            </a:r>
            <a:r>
              <a:rPr lang="ko-KR" altLang="en-US" sz="1400">
                <a:latin typeface="Arial Narrow" panose="020B0606020202030204" pitchFamily="34" charset="0"/>
              </a:rPr>
              <a:t>특수설계된 클램핑</a:t>
            </a:r>
            <a:r>
              <a:rPr lang="en-US" altLang="ko-KR" sz="1400">
                <a:latin typeface="Arial Narrow" panose="020B0606020202030204" pitchFamily="34" charset="0"/>
              </a:rPr>
              <a:t>- </a:t>
            </a:r>
            <a:r>
              <a:rPr lang="ko-KR" altLang="en-US" sz="1400">
                <a:latin typeface="Arial Narrow" panose="020B0606020202030204" pitchFamily="34" charset="0"/>
              </a:rPr>
              <a:t>깨지기 쉬운제품 사용가능</a:t>
            </a:r>
            <a:endParaRPr lang="en-US" altLang="ko-KR" sz="140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sheets, blocks, cylindrical 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등 다양한 형상 </a:t>
            </a:r>
            <a:r>
              <a:rPr lang="ko-KR" altLang="en-US" sz="1400">
                <a:solidFill>
                  <a:srgbClr val="000000"/>
                </a:solidFill>
                <a:latin typeface="Arial Narrow" panose="020B0606020202030204" pitchFamily="34" charset="0"/>
              </a:rPr>
              <a:t>코팅 가능함</a:t>
            </a:r>
            <a:r>
              <a:rPr lang="en-US" altLang="ko-KR" sz="160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  <a:endParaRPr lang="en-US" altLang="ko-KR" sz="1600">
              <a:latin typeface="Arial Narrow" panose="020B0606020202030204" pitchFamily="34" charset="0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9282EADE-68C2-55BA-D1B9-748209BF62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DFF17B1-802C-0B95-4B9C-B8D50DDA8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8" y="1397794"/>
            <a:ext cx="3538638" cy="476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7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8206-8B95-9568-6F55-E360F9DEB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988BD-96F4-E3AE-0C34-355B3498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31445"/>
            <a:ext cx="10515600" cy="528955"/>
          </a:xfrm>
        </p:spPr>
        <p:txBody>
          <a:bodyPr/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엔솔테크 홈페이지 구성안</a:t>
            </a:r>
            <a:r>
              <a:rPr lang="en-US" altLang="ko-KR" sz="1600" b="1"/>
              <a:t>]</a:t>
            </a:r>
            <a:endParaRPr lang="ko-KR" altLang="en-US" sz="4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12A6B-7BC2-8C21-AEFB-A0FB46B095D4}"/>
              </a:ext>
            </a:extLst>
          </p:cNvPr>
          <p:cNvSpPr txBox="1"/>
          <p:nvPr/>
        </p:nvSpPr>
        <p:spPr>
          <a:xfrm>
            <a:off x="680720" y="806847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2. 회사소개(About Us) </a:t>
            </a:r>
            <a:r>
              <a:rPr lang="en-US" altLang="ko-KR"/>
              <a:t>: PPT 6</a:t>
            </a:r>
            <a:r>
              <a:rPr lang="ko-KR" altLang="en-US"/>
              <a:t>페이지 참조</a:t>
            </a:r>
          </a:p>
          <a:p>
            <a:r>
              <a:rPr lang="ko-KR" altLang="en-US"/>
              <a:t>CEO 인사말</a:t>
            </a:r>
          </a:p>
          <a:p>
            <a:endParaRPr lang="ko-KR" altLang="en-US"/>
          </a:p>
          <a:p>
            <a:r>
              <a:rPr lang="ko-KR" altLang="en-US"/>
              <a:t>기업 연혁</a:t>
            </a:r>
          </a:p>
          <a:p>
            <a:endParaRPr lang="ko-KR" altLang="en-US"/>
          </a:p>
          <a:p>
            <a:r>
              <a:rPr lang="ko-KR" altLang="en-US"/>
              <a:t>경영 철학 및 비전</a:t>
            </a:r>
          </a:p>
          <a:p>
            <a:endParaRPr lang="ko-KR" altLang="en-US"/>
          </a:p>
          <a:p>
            <a:r>
              <a:rPr lang="ko-KR" altLang="en-US"/>
              <a:t>조직도</a:t>
            </a:r>
          </a:p>
          <a:p>
            <a:endParaRPr lang="ko-KR" altLang="en-US"/>
          </a:p>
          <a:p>
            <a:r>
              <a:rPr lang="ko-KR" altLang="en-US"/>
              <a:t>주요 인증 및 특허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CEC22-287D-12DA-6E8A-0CD49CFBE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5E4492FC-9EC5-8D3B-35E4-B5E1A8642498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763CF055-0ACB-58E1-8446-464BCFDC44EF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8470FFDC-B548-6CE4-244A-2D3281434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796517DF-E0F8-B04B-7A23-E564A60962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D7F02A5C-BDD1-35CC-95F2-C4A61EA94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7" y="193482"/>
            <a:ext cx="108094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ko-KR" altLang="en-US" sz="2800"/>
              <a:t>보조설비 </a:t>
            </a:r>
            <a:r>
              <a:rPr lang="en-US" altLang="ko-KR" sz="2800"/>
              <a:t>- </a:t>
            </a:r>
            <a:r>
              <a:rPr lang="ko-KR" altLang="en-US" sz="2800" b="1">
                <a:solidFill>
                  <a:srgbClr val="0070C0"/>
                </a:solidFill>
                <a:cs typeface="Calibri" panose="020F0502020204030204" pitchFamily="34" charset="0"/>
              </a:rPr>
              <a:t>스마트 물 공급량 조절장치 </a:t>
            </a:r>
            <a:r>
              <a:rPr lang="en-US" altLang="ko-KR" sz="2800" b="1">
                <a:solidFill>
                  <a:srgbClr val="0070C0"/>
                </a:solidFill>
                <a:cs typeface="Calibri" panose="020F0502020204030204" pitchFamily="34" charset="0"/>
              </a:rPr>
              <a:t>– ENflow</a:t>
            </a:r>
            <a:endParaRPr lang="ko-KR" altLang="en-US" sz="2800" dirty="0"/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FA20B501-61A9-4F43-3EBD-7578AAB488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3E6214F1-8D59-C0C0-0B30-F84E8CF84C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D135C2C-B8FB-EC96-4802-ADCBF7C3742D}"/>
              </a:ext>
            </a:extLst>
          </p:cNvPr>
          <p:cNvSpPr txBox="1">
            <a:spLocks/>
          </p:cNvSpPr>
          <p:nvPr/>
        </p:nvSpPr>
        <p:spPr>
          <a:xfrm>
            <a:off x="6348903" y="18850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/>
              <a:t>1. pH, </a:t>
            </a:r>
            <a:r>
              <a:rPr lang="ko-KR" altLang="en-US" sz="1400"/>
              <a:t>전도도미터의 데이터를 통한 인공지능 물공급 제어 장치</a:t>
            </a:r>
            <a:endParaRPr lang="en-US" altLang="ko-KR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/>
              <a:t>2. </a:t>
            </a:r>
            <a:r>
              <a:rPr lang="ko-KR" altLang="en-US" sz="1400"/>
              <a:t>클라우드 기반 </a:t>
            </a:r>
            <a:r>
              <a:rPr lang="en-US" altLang="ko-KR" sz="1400"/>
              <a:t>pH, </a:t>
            </a:r>
            <a:r>
              <a:rPr lang="ko-KR" altLang="en-US" sz="1400"/>
              <a:t>전도도미터 실시간 모니터링 및 제어</a:t>
            </a:r>
            <a:endParaRPr lang="en-US" altLang="ko-KR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/>
              <a:t>MES</a:t>
            </a:r>
            <a:r>
              <a:rPr lang="ko-KR" altLang="en-US" sz="1400"/>
              <a:t> 연동 관리</a:t>
            </a:r>
            <a:endParaRPr lang="en-US" altLang="ko-KR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/>
              <a:t>3. SCC, Fastprint, AVARY </a:t>
            </a:r>
            <a:r>
              <a:rPr lang="ko-KR" altLang="en-US" sz="1400"/>
              <a:t>등 선도 </a:t>
            </a:r>
            <a:r>
              <a:rPr lang="en-US" altLang="ko-KR" sz="1400"/>
              <a:t>PCB </a:t>
            </a:r>
            <a:r>
              <a:rPr lang="ko-KR" altLang="en-US" sz="1400"/>
              <a:t>기업에서 채용중</a:t>
            </a:r>
            <a:r>
              <a:rPr lang="en-US" altLang="ko-KR" sz="140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/>
              <a:t>4. 15~50% </a:t>
            </a:r>
            <a:r>
              <a:rPr lang="ko-KR" altLang="en-US" sz="1400"/>
              <a:t>물공급량 절약 </a:t>
            </a:r>
            <a:r>
              <a:rPr lang="en-US" altLang="ko-KR" sz="1400">
                <a:sym typeface="Wingdings" panose="05000000000000000000" pitchFamily="2" charset="2"/>
              </a:rPr>
              <a:t>&amp; </a:t>
            </a:r>
            <a:r>
              <a:rPr lang="ko-KR" altLang="en-US" sz="1400">
                <a:sym typeface="Wingdings" panose="05000000000000000000" pitchFamily="2" charset="2"/>
              </a:rPr>
              <a:t>폐수처리량 절약</a:t>
            </a:r>
            <a:endParaRPr lang="en-US" altLang="ko-KR" sz="1400"/>
          </a:p>
          <a:p>
            <a:pPr marL="0" indent="0" fontAlgn="auto">
              <a:spcAft>
                <a:spcPct val="0"/>
              </a:spcAft>
              <a:buSzPct val="100000"/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767C40F4-F714-0F72-E111-8AC91D14A8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BE586D3-8AFD-6BE7-C55A-4F479E9A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3" y="2072640"/>
            <a:ext cx="5994346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C40E-8B32-8E4D-FA10-ACF6AE997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CAFB06C6-3877-ED76-03F5-AA07464D1A4C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0D11CC2F-97E9-EC9F-977F-E40A89FDEFE8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9DF3B111-6196-AB65-4E7F-86316C33E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05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EA2FF007-4EFE-A029-60C7-2279CF2F20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2F93CD43-7B03-1CAB-0D19-9C377379A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106650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indent="0">
              <a:buNone/>
            </a:pPr>
            <a:r>
              <a:rPr lang="ko-KR" altLang="en-US" b="1">
                <a:ea typeface="Calibri" panose="020F0502020204030204" pitchFamily="34" charset="0"/>
                <a:cs typeface="Calibri" panose="020F0502020204030204" pitchFamily="34" charset="0"/>
              </a:rPr>
              <a:t>항균필터 </a:t>
            </a:r>
            <a:r>
              <a:rPr lang="en-US" altLang="ko-KR" sz="2800" b="1" kern="1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Nano-CuPrum</a:t>
            </a:r>
            <a:endParaRPr lang="en-US" altLang="ko-KR" sz="2800" b="1" kern="1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57079E9F-D968-976F-9BBE-21B51F143F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1E064002-8AE8-28DD-2C4F-BF635F105C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1B9390A-68CC-A772-5D1B-C88B7F8D1C01}"/>
              </a:ext>
            </a:extLst>
          </p:cNvPr>
          <p:cNvSpPr txBox="1">
            <a:spLocks/>
          </p:cNvSpPr>
          <p:nvPr/>
        </p:nvSpPr>
        <p:spPr>
          <a:xfrm>
            <a:off x="6348903" y="18850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/>
              <a:t>PP </a:t>
            </a:r>
            <a:r>
              <a:rPr lang="ko-KR" altLang="en-US" sz="1800"/>
              <a:t>필터에 항균물질 함침 가공</a:t>
            </a:r>
            <a:r>
              <a:rPr lang="en-US" altLang="ko-KR" sz="1800"/>
              <a:t>, </a:t>
            </a:r>
            <a:r>
              <a:rPr lang="ko-KR" altLang="en-US" sz="1800"/>
              <a:t>필터성능변화없이 </a:t>
            </a:r>
            <a:r>
              <a:rPr lang="en-US" altLang="ko-KR" sz="1800"/>
              <a:t>99% </a:t>
            </a:r>
            <a:r>
              <a:rPr lang="ko-KR" altLang="en-US" sz="1800"/>
              <a:t>박테리아</a:t>
            </a:r>
            <a:r>
              <a:rPr lang="en-US" altLang="ko-KR" sz="1800"/>
              <a:t>, </a:t>
            </a:r>
            <a:r>
              <a:rPr lang="ko-KR" altLang="en-US" sz="1800"/>
              <a:t>곰팡이제거</a:t>
            </a: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9F8E905B-BD43-24C5-0A48-B173C3B2D7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5CF3D2-6980-7F44-74A9-EA7FC1E9DAF2}"/>
              </a:ext>
            </a:extLst>
          </p:cNvPr>
          <p:cNvGrpSpPr>
            <a:grpSpLocks noChangeAspect="1"/>
          </p:cNvGrpSpPr>
          <p:nvPr/>
        </p:nvGrpSpPr>
        <p:grpSpPr>
          <a:xfrm>
            <a:off x="1016409" y="1508442"/>
            <a:ext cx="3311752" cy="4516120"/>
            <a:chOff x="404114" y="1191895"/>
            <a:chExt cx="3429001" cy="56864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B9AEA31-A0E0-7F5C-CD94-62F76D3B9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235"/>
            <a:stretch/>
          </p:blipFill>
          <p:spPr>
            <a:xfrm>
              <a:off x="3048000" y="1191895"/>
              <a:ext cx="785115" cy="56864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32E73-8256-3C1C-4342-2FEF4C4AA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114" y="2463032"/>
              <a:ext cx="2679445" cy="2609979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86570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4633-9CA4-0B9B-4B91-94553AAA4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BCDC6AF3-6AFC-69C0-1B16-AB3F404CCDBF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B859EB12-EE9F-8117-03C8-46AE36A99EE2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46AD725A-B19E-06B5-AB6C-92BACE34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06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1A1A206F-661D-17FD-3768-DEC8AD7626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FF9023AF-F51A-9645-E5BE-8B0EAE0BF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106650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indent="0">
              <a:buNone/>
            </a:pPr>
            <a:r>
              <a:rPr lang="ko-KR" altLang="en-US" b="1">
                <a:ea typeface="Calibri" panose="020F0502020204030204" pitchFamily="34" charset="0"/>
                <a:cs typeface="Calibri" panose="020F0502020204030204" pitchFamily="34" charset="0"/>
              </a:rPr>
              <a:t>디지털 유량계</a:t>
            </a:r>
            <a:r>
              <a:rPr lang="en-US" altLang="ko-KR" b="1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800" b="1" kern="1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9F05876B-8285-9D0D-E4ED-5BD0EFC912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249B5146-AF9B-7EB9-5D5F-D14080977D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D58DDCB-374A-3727-1738-8D083A230469}"/>
              </a:ext>
            </a:extLst>
          </p:cNvPr>
          <p:cNvSpPr txBox="1">
            <a:spLocks/>
          </p:cNvSpPr>
          <p:nvPr/>
        </p:nvSpPr>
        <p:spPr>
          <a:xfrm>
            <a:off x="6348903" y="18850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/>
              <a:t>초음파 비접촉 유량계 </a:t>
            </a:r>
            <a:r>
              <a:rPr lang="en-US" altLang="ko-KR" sz="1800"/>
              <a:t>– </a:t>
            </a:r>
            <a:r>
              <a:rPr lang="ko-KR" altLang="en-US" sz="1800"/>
              <a:t>배관 개조 없이 기존 배관위에 설치</a:t>
            </a:r>
            <a:r>
              <a:rPr lang="en-US" altLang="ko-KR" sz="1800"/>
              <a:t>, </a:t>
            </a:r>
            <a:r>
              <a:rPr lang="ko-KR" altLang="en-US" sz="1800"/>
              <a:t>현장유량 모니터링 및 </a:t>
            </a:r>
            <a:r>
              <a:rPr lang="en-US" altLang="ko-KR" sz="1800"/>
              <a:t>RS485</a:t>
            </a:r>
            <a:r>
              <a:rPr lang="ko-KR" altLang="en-US" sz="1800"/>
              <a:t>통신 지원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IP54 </a:t>
            </a:r>
            <a:r>
              <a:rPr lang="ko-KR" altLang="en-US" sz="1800"/>
              <a:t>방수</a:t>
            </a:r>
            <a:r>
              <a:rPr lang="en-US" altLang="ko-KR" sz="1800"/>
              <a:t>, </a:t>
            </a:r>
            <a:r>
              <a:rPr lang="ko-KR" altLang="en-US" sz="1800"/>
              <a:t>내약품성 아노다이징 표면처리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111F8831-2955-CDA6-C2CF-29B32DA9CA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EF30B2-4270-EE19-14E2-BD36F7533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1"/>
          <a:stretch/>
        </p:blipFill>
        <p:spPr>
          <a:xfrm>
            <a:off x="1259840" y="1325560"/>
            <a:ext cx="3200400" cy="49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8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3F9F-EC0B-7836-9384-199D18F7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101D16D0-AC60-340B-FA19-82DBAD455397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46F5971C-3EB4-7FB4-FE8C-D571CE4C7F72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B36B50EB-BD30-A4EC-738C-41DC857F3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07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4C2C273E-8F64-AEB8-0663-CA36CFEE20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D07CFE78-3430-C25D-976F-1A4D2B0F4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106650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ko-KR"/>
              <a:t>Equipment Part – Filter</a:t>
            </a:r>
            <a:endParaRPr lang="en-US" altLang="ko-KR" dirty="0"/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654E5490-B0A4-0265-3E77-9A5FB09771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C3C9A024-7FD3-DAC3-89DC-4827A38193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A18EAC-AE01-96EB-B9C9-35C91B6A8EFA}"/>
              </a:ext>
            </a:extLst>
          </p:cNvPr>
          <p:cNvSpPr txBox="1"/>
          <p:nvPr/>
        </p:nvSpPr>
        <p:spPr>
          <a:xfrm>
            <a:off x="1172133" y="1045195"/>
            <a:ext cx="10034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/>
              <a:t>Carbon filter : Viafill/Gold plating</a:t>
            </a:r>
          </a:p>
          <a:p>
            <a:pPr algn="ctr"/>
            <a:r>
              <a:rPr lang="en-US" altLang="ko-KR" sz="1800"/>
              <a:t>PP depth/Wound filter </a:t>
            </a:r>
            <a:endParaRPr lang="ko-KR" altLang="en-US" sz="1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7EE112-1DF3-5F58-0813-7DD6145015B3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114199"/>
            <a:ext cx="7250324" cy="4382230"/>
            <a:chOff x="3080792" y="2492896"/>
            <a:chExt cx="6192688" cy="4175303"/>
          </a:xfrm>
        </p:grpSpPr>
        <p:pic>
          <p:nvPicPr>
            <p:cNvPr id="16" name="그림 6">
              <a:extLst>
                <a:ext uri="{FF2B5EF4-FFF2-40B4-BE49-F238E27FC236}">
                  <a16:creationId xmlns:a16="http://schemas.microsoft.com/office/drawing/2014/main" id="{87786323-01F2-AD54-D503-365DD98FB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92" y="2492896"/>
              <a:ext cx="6192688" cy="3827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A475F8C5-11AA-5E3F-B727-C4FDFBFA3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8904" y="6237312"/>
              <a:ext cx="6463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200"/>
                <a:t>一边型</a:t>
              </a:r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081A22-EC39-BAED-F97C-81D7FC5BC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0992" y="6237312"/>
              <a:ext cx="8194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高品质</a:t>
              </a:r>
              <a:endParaRPr lang="en-US" altLang="zh-CN" sz="1100"/>
            </a:p>
            <a:p>
              <a:r>
                <a:rPr lang="en-US" altLang="ko-KR" sz="1100"/>
                <a:t>POP/PCB</a:t>
              </a:r>
              <a:endParaRPr lang="ko-KR" altLang="en-US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EC9A44-ACA9-876D-955F-E385D09FF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7096" y="6237312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镀镍</a:t>
              </a:r>
              <a:endParaRPr lang="ko-KR" altLang="en-US" sz="1100"/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D4D3E4EA-7FFE-9A90-9D12-D30DDCE5F8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3200" y="6237312"/>
              <a:ext cx="6671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镀金</a:t>
              </a:r>
              <a:r>
                <a:rPr lang="en-US" altLang="zh-CN" sz="1100"/>
                <a:t>/</a:t>
              </a:r>
              <a:r>
                <a:rPr lang="zh-CN" altLang="en-US" sz="1100"/>
                <a:t>银</a:t>
              </a:r>
              <a:endParaRPr lang="en-US" altLang="zh-CN" sz="1100"/>
            </a:p>
            <a:p>
              <a:endParaRPr lang="ko-KR" altLang="en-US" sz="1100"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AB85CE65-F6ED-8BD5-3F39-29BE4ACABA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5288" y="6237312"/>
              <a:ext cx="7489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最后处理</a:t>
              </a:r>
              <a:endParaRPr lang="en-US" altLang="zh-CN" sz="1100"/>
            </a:p>
            <a:p>
              <a:endParaRPr lang="ko-KR" altLang="en-US" sz="1100"/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1DE7D322-ABB1-B009-8F0B-DC589E925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9384" y="6237312"/>
              <a:ext cx="60785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水处理</a:t>
              </a:r>
              <a:endParaRPr lang="en-US" altLang="zh-CN" sz="1100"/>
            </a:p>
            <a:p>
              <a:endParaRPr lang="ko-KR" altLang="en-US" sz="110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E9AC381-13BA-BB4D-87FC-5D3099357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50" y="2703712"/>
            <a:ext cx="1840537" cy="285117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79C155E-4530-9CBB-6C37-D0B9221F5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8792"/>
            <a:ext cx="2344267" cy="33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F6A30-6BCA-E51A-5BED-CFA95FA1E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>
            <a:extLst>
              <a:ext uri="{FF2B5EF4-FFF2-40B4-BE49-F238E27FC236}">
                <a16:creationId xmlns:a16="http://schemas.microsoft.com/office/drawing/2014/main" id="{2E68B467-4634-6A78-0055-ED41524D49EE}"/>
              </a:ext>
            </a:extLst>
          </p:cNvPr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>
              <a:extLst>
                <a:ext uri="{FF2B5EF4-FFF2-40B4-BE49-F238E27FC236}">
                  <a16:creationId xmlns:a16="http://schemas.microsoft.com/office/drawing/2014/main" id="{E645025C-0FAD-8E16-080B-67C7340285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>
              <a:extLst>
                <a:ext uri="{FF2B5EF4-FFF2-40B4-BE49-F238E27FC236}">
                  <a16:creationId xmlns:a16="http://schemas.microsoft.com/office/drawing/2014/main" id="{A4F594B5-673D-2A3B-DEA1-0987808389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>
              <a:extLst>
                <a:ext uri="{FF2B5EF4-FFF2-40B4-BE49-F238E27FC236}">
                  <a16:creationId xmlns:a16="http://schemas.microsoft.com/office/drawing/2014/main" id="{88BF3817-3724-DA23-51F8-F2E44418BD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>
              <a:extLst>
                <a:ext uri="{FF2B5EF4-FFF2-40B4-BE49-F238E27FC236}">
                  <a16:creationId xmlns:a16="http://schemas.microsoft.com/office/drawing/2014/main" id="{79F66CD8-ECC5-1DBB-221E-4A7CF7059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>
              <a:extLst>
                <a:ext uri="{FF2B5EF4-FFF2-40B4-BE49-F238E27FC236}">
                  <a16:creationId xmlns:a16="http://schemas.microsoft.com/office/drawing/2014/main" id="{006E7FA5-B0F5-07AE-129F-DC5D3329C2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>
              <a:extLst>
                <a:ext uri="{FF2B5EF4-FFF2-40B4-BE49-F238E27FC236}">
                  <a16:creationId xmlns:a16="http://schemas.microsoft.com/office/drawing/2014/main" id="{40440FDC-3044-9BA2-2BB9-04133574DD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>
              <a:extLst>
                <a:ext uri="{FF2B5EF4-FFF2-40B4-BE49-F238E27FC236}">
                  <a16:creationId xmlns:a16="http://schemas.microsoft.com/office/drawing/2014/main" id="{57CF59BE-1A67-2E27-9656-B639C172C6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>
            <a:extLst>
              <a:ext uri="{FF2B5EF4-FFF2-40B4-BE49-F238E27FC236}">
                <a16:creationId xmlns:a16="http://schemas.microsoft.com/office/drawing/2014/main" id="{829CBC9F-6A62-A531-EF0C-EEFCD513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>
            <a:extLst>
              <a:ext uri="{FF2B5EF4-FFF2-40B4-BE49-F238E27FC236}">
                <a16:creationId xmlns:a16="http://schemas.microsoft.com/office/drawing/2014/main" id="{11C3764D-A8EB-E922-5D80-FA1468B14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3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1278" name="直接连接符 25">
            <a:extLst>
              <a:ext uri="{FF2B5EF4-FFF2-40B4-BE49-F238E27FC236}">
                <a16:creationId xmlns:a16="http://schemas.microsoft.com/office/drawing/2014/main" id="{267C0FD0-E19F-D8BD-97A0-98AF5B948C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7988" y="1485900"/>
            <a:ext cx="1829374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9" name="矩形 26">
            <a:extLst>
              <a:ext uri="{FF2B5EF4-FFF2-40B4-BE49-F238E27FC236}">
                <a16:creationId xmlns:a16="http://schemas.microsoft.com/office/drawing/2014/main" id="{BFD2C87B-057D-4715-A812-87437145B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1238" y="5214938"/>
            <a:ext cx="45100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de-DE" altLang="ko-KR" sz="2000">
                <a:solidFill>
                  <a:schemeClr val="bg2"/>
                </a:solidFill>
              </a:rPr>
              <a:t>Here is where enabling solutions begins</a:t>
            </a:r>
          </a:p>
        </p:txBody>
      </p:sp>
      <p:cxnSp>
        <p:nvCxnSpPr>
          <p:cNvPr id="11280" name="直接连接符 30">
            <a:extLst>
              <a:ext uri="{FF2B5EF4-FFF2-40B4-BE49-F238E27FC236}">
                <a16:creationId xmlns:a16="http://schemas.microsoft.com/office/drawing/2014/main" id="{B762E0ED-3D03-C110-174D-9D1A827918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>
            <a:extLst>
              <a:ext uri="{FF2B5EF4-FFF2-40B4-BE49-F238E27FC236}">
                <a16:creationId xmlns:a16="http://schemas.microsoft.com/office/drawing/2014/main" id="{B5A7969B-3E0B-C75B-A7D2-C8AB6A65DE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>
            <a:extLst>
              <a:ext uri="{FF2B5EF4-FFF2-40B4-BE49-F238E27FC236}">
                <a16:creationId xmlns:a16="http://schemas.microsoft.com/office/drawing/2014/main" id="{276A07AE-0B49-92F7-564C-F80B33D05A84}"/>
              </a:ext>
            </a:extLst>
          </p:cNvPr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>
              <a:extLst>
                <a:ext uri="{FF2B5EF4-FFF2-40B4-BE49-F238E27FC236}">
                  <a16:creationId xmlns:a16="http://schemas.microsoft.com/office/drawing/2014/main" id="{5E6C60C2-77FF-BC62-A05E-88928AED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>
              <a:extLst>
                <a:ext uri="{FF2B5EF4-FFF2-40B4-BE49-F238E27FC236}">
                  <a16:creationId xmlns:a16="http://schemas.microsoft.com/office/drawing/2014/main" id="{BB1DE1D9-0BCA-4DA7-1AE1-8D70BEC5B0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>
              <a:extLst>
                <a:ext uri="{FF2B5EF4-FFF2-40B4-BE49-F238E27FC236}">
                  <a16:creationId xmlns:a16="http://schemas.microsoft.com/office/drawing/2014/main" id="{6CBDB673-7C4E-8370-9D87-A94F0D7FE2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>
            <a:extLst>
              <a:ext uri="{FF2B5EF4-FFF2-40B4-BE49-F238E27FC236}">
                <a16:creationId xmlns:a16="http://schemas.microsoft.com/office/drawing/2014/main" id="{A7A271FC-5B5F-32A0-0AB5-395515CE1571}"/>
              </a:ext>
            </a:extLst>
          </p:cNvPr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>
              <a:extLst>
                <a:ext uri="{FF2B5EF4-FFF2-40B4-BE49-F238E27FC236}">
                  <a16:creationId xmlns:a16="http://schemas.microsoft.com/office/drawing/2014/main" id="{2D7F0C14-C315-A8D7-50EC-96962860F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>
              <a:extLst>
                <a:ext uri="{FF2B5EF4-FFF2-40B4-BE49-F238E27FC236}">
                  <a16:creationId xmlns:a16="http://schemas.microsoft.com/office/drawing/2014/main" id="{070520E4-3974-12B6-2A5B-43ED6279D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>
            <a:extLst>
              <a:ext uri="{FF2B5EF4-FFF2-40B4-BE49-F238E27FC236}">
                <a16:creationId xmlns:a16="http://schemas.microsoft.com/office/drawing/2014/main" id="{78CF91A9-417E-F3AD-0311-BF3FD16F2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64" y="3881439"/>
            <a:ext cx="5688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indent="0" algn="ctr">
              <a:buNone/>
            </a:pPr>
            <a:r>
              <a:rPr lang="en-US" altLang="ko-KR" sz="3600" b="1">
                <a:solidFill>
                  <a:schemeClr val="bg1"/>
                </a:solidFill>
              </a:rPr>
              <a:t>EnProductive Solution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21">
            <a:extLst>
              <a:ext uri="{FF2B5EF4-FFF2-40B4-BE49-F238E27FC236}">
                <a16:creationId xmlns:a16="http://schemas.microsoft.com/office/drawing/2014/main" id="{3791BB98-F65F-5BAE-1721-D6EE778AD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885926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보조</a:t>
            </a:r>
            <a:r>
              <a:rPr lang="en-US" altLang="ko-KR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/</a:t>
            </a:r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설비류</a:t>
            </a:r>
            <a:endParaRPr lang="zh-CN" altLang="en-US" sz="28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4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7A4BF-8A58-831E-A030-DA9FFA05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1E9DC9C3-2445-3A65-FC2D-FFB80DA8328F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E626A3F7-9BAA-45EF-AE2A-3ED8C66A4A67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EFC50BC5-EB79-2210-7943-FAD39F056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65BFF2B0-A72A-68E6-9638-62D77B9BED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E32311D2-9DEE-30CD-9F36-62E3B0CFA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105858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ko-KR" sz="2800"/>
              <a:t>Auxiliary equipment 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1951B-3173-8262-7167-BFA13C721107}"/>
              </a:ext>
            </a:extLst>
          </p:cNvPr>
          <p:cNvSpPr txBox="1"/>
          <p:nvPr/>
        </p:nvSpPr>
        <p:spPr>
          <a:xfrm>
            <a:off x="448873" y="695523"/>
            <a:ext cx="11517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  <a:endParaRPr lang="ko-KR" altLang="en-US" sz="2800" dirty="0"/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082A1640-9975-63C7-A7A3-74DA8305D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84511E5A-6487-6EDA-7226-64271EE473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C51FC84-92C5-D931-48A0-BB3BF3038CA6}"/>
              </a:ext>
            </a:extLst>
          </p:cNvPr>
          <p:cNvSpPr txBox="1">
            <a:spLocks/>
          </p:cNvSpPr>
          <p:nvPr/>
        </p:nvSpPr>
        <p:spPr>
          <a:xfrm>
            <a:off x="6348903" y="1885002"/>
            <a:ext cx="5729592" cy="42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1">
                <a:ea typeface="Calibri" pitchFamily="34" charset="0"/>
                <a:cs typeface="Calibri" pitchFamily="34" charset="0"/>
              </a:rPr>
              <a:t>엔지니어링</a:t>
            </a:r>
            <a:r>
              <a:rPr lang="en-US" altLang="ko-KR" sz="1800" b="1">
                <a:ea typeface="Calibri" pitchFamily="34" charset="0"/>
                <a:cs typeface="Calibri" pitchFamily="34" charset="0"/>
              </a:rPr>
              <a:t>, </a:t>
            </a:r>
            <a:r>
              <a:rPr lang="ko-KR" altLang="en-US" sz="1800" b="1">
                <a:ea typeface="Calibri" pitchFamily="34" charset="0"/>
                <a:cs typeface="Calibri" pitchFamily="34" charset="0"/>
              </a:rPr>
              <a:t>제조</a:t>
            </a:r>
            <a:r>
              <a:rPr lang="en-US" altLang="ko-KR" sz="1800" b="1">
                <a:ea typeface="Calibri" pitchFamily="34" charset="0"/>
                <a:cs typeface="Calibri" pitchFamily="34" charset="0"/>
              </a:rPr>
              <a:t>, </a:t>
            </a:r>
            <a:r>
              <a:rPr lang="ko-KR" altLang="en-US" sz="1800" b="1">
                <a:ea typeface="Calibri" pitchFamily="34" charset="0"/>
                <a:cs typeface="Calibri" pitchFamily="34" charset="0"/>
              </a:rPr>
              <a:t>설치</a:t>
            </a:r>
            <a:r>
              <a:rPr lang="en-US" altLang="ko-KR" sz="1800" b="1">
                <a:ea typeface="Calibri" pitchFamily="34" charset="0"/>
                <a:cs typeface="Calibri" pitchFamily="34" charset="0"/>
              </a:rPr>
              <a:t>, </a:t>
            </a:r>
            <a:r>
              <a:rPr lang="ko-KR" altLang="en-US" sz="1800" b="1">
                <a:ea typeface="Calibri" pitchFamily="34" charset="0"/>
                <a:cs typeface="Calibri" pitchFamily="34" charset="0"/>
              </a:rPr>
              <a:t>서비스</a:t>
            </a:r>
            <a:r>
              <a:rPr lang="en-US" altLang="ko-KR" sz="1800" b="1">
                <a:ea typeface="Calibri" pitchFamily="34" charset="0"/>
                <a:cs typeface="Calibri" pitchFamily="34" charset="0"/>
              </a:rPr>
              <a:t> </a:t>
            </a:r>
            <a:r>
              <a:rPr lang="en-US" altLang="en-US" sz="1800">
                <a:ea typeface="Calibri" pitchFamily="34" charset="0"/>
                <a:cs typeface="Calibri"/>
              </a:rPr>
              <a:t>Experts in metals recycling for electroplating systems</a:t>
            </a:r>
            <a:endParaRPr lang="en-US" altLang="en-US" sz="1800">
              <a:ea typeface="Calibri" pitchFamily="34" charset="0"/>
              <a:cs typeface="Calibri" pitchFamily="34" charset="0"/>
            </a:endParaRPr>
          </a:p>
          <a:p>
            <a:pPr marL="0" indent="0">
              <a:buNone/>
              <a:defRPr/>
            </a:pPr>
            <a:endParaRPr lang="en-US" altLang="en-US" sz="1800">
              <a:cs typeface="Calibri"/>
            </a:endParaRPr>
          </a:p>
          <a:p>
            <a:pPr marL="0" indent="0">
              <a:buNone/>
              <a:defRPr/>
            </a:pPr>
            <a:r>
              <a:rPr lang="en-US" altLang="en-US" sz="1800">
                <a:cs typeface="Calibri"/>
              </a:rPr>
              <a:t>- Ni Recovery (NiCycle), </a:t>
            </a:r>
          </a:p>
          <a:p>
            <a:pPr marL="0" indent="0">
              <a:buNone/>
              <a:defRPr/>
            </a:pPr>
            <a:r>
              <a:rPr lang="en-US" altLang="en-US" sz="1800">
                <a:cs typeface="Calibri"/>
              </a:rPr>
              <a:t> - 6+Cr evaporator (HexCycle)</a:t>
            </a:r>
          </a:p>
          <a:p>
            <a:pPr marL="0" indent="0">
              <a:buNone/>
              <a:defRPr/>
            </a:pPr>
            <a:r>
              <a:rPr lang="en-US" altLang="en-US" sz="1800">
                <a:cs typeface="Calibri"/>
              </a:rPr>
              <a:t> - 3+ Cr recovery (EnvioTRI),  </a:t>
            </a:r>
          </a:p>
          <a:p>
            <a:pPr marL="0" indent="0">
              <a:buNone/>
              <a:defRPr/>
            </a:pPr>
            <a:r>
              <a:rPr lang="en-US" altLang="en-US" sz="1800">
                <a:cs typeface="Calibri"/>
              </a:rPr>
              <a:t> - Carbonate remover (</a:t>
            </a:r>
            <a:r>
              <a:rPr lang="en-US" altLang="en-US" sz="1800">
                <a:latin typeface="Calibri"/>
                <a:cs typeface="Calibri"/>
              </a:rPr>
              <a:t>CarboPure)</a:t>
            </a:r>
          </a:p>
          <a:p>
            <a:pPr marL="0" indent="0">
              <a:buNone/>
              <a:defRPr/>
            </a:pPr>
            <a:r>
              <a:rPr lang="en-US" altLang="en-US" sz="1800">
                <a:latin typeface="Calibri"/>
                <a:cs typeface="Calibri"/>
              </a:rPr>
              <a:t> - Chelator destruction solution  – ENVIOLYTE</a:t>
            </a:r>
          </a:p>
          <a:p>
            <a:pPr marL="0" indent="0">
              <a:buNone/>
              <a:defRPr/>
            </a:pPr>
            <a:r>
              <a:rPr lang="en-US" altLang="en-US" sz="1800">
                <a:latin typeface="Calibri"/>
                <a:cs typeface="Calibri"/>
              </a:rPr>
              <a:t> - Cleaner oil separator – ENVIOClean</a:t>
            </a: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cxnSp>
        <p:nvCxnSpPr>
          <p:cNvPr id="18" name="直接连接符 61">
            <a:extLst>
              <a:ext uri="{FF2B5EF4-FFF2-40B4-BE49-F238E27FC236}">
                <a16:creationId xmlns:a16="http://schemas.microsoft.com/office/drawing/2014/main" id="{8A363364-2A18-5914-316C-C5910FD56A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8703" y="1720784"/>
            <a:ext cx="0" cy="4689744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A28E08-8487-8089-299A-29FFE7EEB1D2}"/>
              </a:ext>
            </a:extLst>
          </p:cNvPr>
          <p:cNvGrpSpPr/>
          <p:nvPr/>
        </p:nvGrpSpPr>
        <p:grpSpPr>
          <a:xfrm>
            <a:off x="239064" y="2599516"/>
            <a:ext cx="5562152" cy="2673522"/>
            <a:chOff x="196589" y="1720784"/>
            <a:chExt cx="8087694" cy="4248105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4048F253-52D0-6C33-4654-F5B890AEC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6860" y="2939984"/>
              <a:ext cx="2438454" cy="3028905"/>
            </a:xfrm>
            <a:prstGeom prst="rect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CF245D2B-4514-061F-09A9-95053ACA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589" y="3978478"/>
              <a:ext cx="2546611" cy="1990411"/>
            </a:xfrm>
            <a:prstGeom prst="rect">
              <a:avLst/>
            </a:prstGeom>
            <a:ln w="19050" cap="sq">
              <a:solidFill>
                <a:schemeClr val="accent3">
                  <a:lumMod val="75000"/>
                </a:schemeClr>
              </a:solidFill>
              <a:miter lim="800000"/>
            </a:ln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926900-313C-A0EC-F956-73CB089D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5314" y="1720784"/>
              <a:ext cx="3128969" cy="4233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04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EF8F7-325E-9E04-114D-F24609B9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6C56FFC9-BD0F-46AF-D158-EA5CA70A7667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0541EC0C-6FAE-69A7-4806-7A49BC6611D5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1B3C627E-8958-DF60-3B9B-808C508E7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809D7801-8FB0-D213-D4C8-AE419B67BF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5EA49B72-DD03-EE51-900A-EAE8261C7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105858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GB" altLang="ko-KR" sz="2800"/>
              <a:t>Carbopure (alkaline zinc) - </a:t>
            </a:r>
            <a:r>
              <a:rPr lang="ko-KR" altLang="en-US" sz="2800"/>
              <a:t>탄산염제거장치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D06C2-B194-2C6E-3272-72B1CF27BD2B}"/>
              </a:ext>
            </a:extLst>
          </p:cNvPr>
          <p:cNvSpPr txBox="1"/>
          <p:nvPr/>
        </p:nvSpPr>
        <p:spPr>
          <a:xfrm>
            <a:off x="448873" y="695523"/>
            <a:ext cx="11517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  <a:endParaRPr lang="ko-KR" altLang="en-US" sz="2800" dirty="0"/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E792576F-7C62-BA5F-4A1F-2455A3AB16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C2A1B0A1-9D88-183E-75F5-CFF6430C17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Picture 12" descr="A picture containing snow&#10;&#10;Description automatically generated">
            <a:extLst>
              <a:ext uri="{FF2B5EF4-FFF2-40B4-BE49-F238E27FC236}">
                <a16:creationId xmlns:a16="http://schemas.microsoft.com/office/drawing/2014/main" id="{D176B2ED-2769-94CA-7350-C5A5C8785A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00117">
            <a:off x="6594626" y="4189909"/>
            <a:ext cx="2880000" cy="2160000"/>
          </a:xfrm>
          <a:prstGeom prst="rect">
            <a:avLst/>
          </a:prstGeom>
        </p:spPr>
      </p:pic>
      <p:pic>
        <p:nvPicPr>
          <p:cNvPr id="16" name="Picture 6" descr="A picture containing spring&#10;&#10;Description automatically generated">
            <a:extLst>
              <a:ext uri="{FF2B5EF4-FFF2-40B4-BE49-F238E27FC236}">
                <a16:creationId xmlns:a16="http://schemas.microsoft.com/office/drawing/2014/main" id="{BF636375-8E28-D574-4460-FC43ACA3DA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12343">
            <a:off x="3970282" y="1810625"/>
            <a:ext cx="3844341" cy="2883256"/>
          </a:xfrm>
          <a:prstGeom prst="rect">
            <a:avLst/>
          </a:prstGeom>
        </p:spPr>
      </p:pic>
      <p:pic>
        <p:nvPicPr>
          <p:cNvPr id="17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F484804E-7374-2677-B615-7A8B6E05D3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7288" y="2168841"/>
            <a:ext cx="4320000" cy="3240001"/>
          </a:xfrm>
          <a:prstGeom prst="rect">
            <a:avLst/>
          </a:prstGeom>
        </p:spPr>
      </p:pic>
      <p:pic>
        <p:nvPicPr>
          <p:cNvPr id="19" name="Content Placeholder 4" descr="A picture containing pile, snow&#10;&#10;Description automatically generated">
            <a:extLst>
              <a:ext uri="{FF2B5EF4-FFF2-40B4-BE49-F238E27FC236}">
                <a16:creationId xmlns:a16="http://schemas.microsoft.com/office/drawing/2014/main" id="{E80DDF5B-E97D-9FA6-63A5-8B5B0714DE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63026">
            <a:off x="8659542" y="2503970"/>
            <a:ext cx="2880000" cy="21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AB9854-64C8-9333-718E-296D9C1A54F2}"/>
              </a:ext>
            </a:extLst>
          </p:cNvPr>
          <p:cNvSpPr txBox="1"/>
          <p:nvPr/>
        </p:nvSpPr>
        <p:spPr>
          <a:xfrm>
            <a:off x="1157287" y="5999212"/>
            <a:ext cx="32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CarboPure</a:t>
            </a:r>
            <a:r>
              <a:rPr lang="en-GB" dirty="0"/>
              <a:t> unit at Schippers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4DE81-6AF6-B13D-53C8-151F04E65D8A}"/>
              </a:ext>
            </a:extLst>
          </p:cNvPr>
          <p:cNvSpPr txBox="1"/>
          <p:nvPr/>
        </p:nvSpPr>
        <p:spPr>
          <a:xfrm rot="830802">
            <a:off x="4420404" y="524522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Filter Cake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9E3A43-AFE7-A114-9042-9B72DE6258A9}"/>
              </a:ext>
            </a:extLst>
          </p:cNvPr>
          <p:cNvSpPr txBox="1"/>
          <p:nvPr/>
        </p:nvSpPr>
        <p:spPr>
          <a:xfrm rot="498193">
            <a:off x="6803031" y="6362586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Collected Crystals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ACFBEC-4E1F-7711-A1A9-23EE8A604F77}"/>
              </a:ext>
            </a:extLst>
          </p:cNvPr>
          <p:cNvSpPr txBox="1"/>
          <p:nvPr/>
        </p:nvSpPr>
        <p:spPr>
          <a:xfrm rot="20821140">
            <a:off x="9433158" y="5023298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Crystals NOT Sludge!</a:t>
            </a:r>
          </a:p>
        </p:txBody>
      </p:sp>
    </p:spTree>
    <p:extLst>
      <p:ext uri="{BB962C8B-B14F-4D97-AF65-F5344CB8AC3E}">
        <p14:creationId xmlns:p14="http://schemas.microsoft.com/office/powerpoint/2010/main" val="19443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702B-AC4E-40E4-589F-0771E5E0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5CCAB671-01DF-287C-E89A-40FB21B4B392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C1077991-BA75-29C0-16D1-D4BB48227B0C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F5E1DB33-830F-57C1-6043-0B85E41F1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1F8D9A74-267E-C326-1982-805FB109E9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A4FC1FF0-BD5E-74D3-2863-57ADF2703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105858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GB" altLang="ko-KR" sz="2800"/>
              <a:t>NICYCLE- Nickel recovery &amp; reuse solution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2A4B7-06F7-1EB7-328B-BE3F18F0246B}"/>
              </a:ext>
            </a:extLst>
          </p:cNvPr>
          <p:cNvSpPr txBox="1"/>
          <p:nvPr/>
        </p:nvSpPr>
        <p:spPr>
          <a:xfrm>
            <a:off x="448873" y="695523"/>
            <a:ext cx="11517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  <a:endParaRPr lang="ko-KR" altLang="en-US" sz="2800" dirty="0"/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48A70748-6493-9D6D-0739-6760D879E96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ADEB5477-9AD5-BE3F-0B42-D441D995C2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8EE912B6-3F0B-0863-B05A-A10126290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058391"/>
              </p:ext>
            </p:extLst>
          </p:nvPr>
        </p:nvGraphicFramePr>
        <p:xfrm>
          <a:off x="6181765" y="1143000"/>
          <a:ext cx="4759375" cy="191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25">
                  <a:extLst>
                    <a:ext uri="{9D8B030D-6E8A-4147-A177-3AD203B41FA5}">
                      <a16:colId xmlns:a16="http://schemas.microsoft.com/office/drawing/2014/main" val="3563596762"/>
                    </a:ext>
                  </a:extLst>
                </a:gridCol>
                <a:gridCol w="1259243">
                  <a:extLst>
                    <a:ext uri="{9D8B030D-6E8A-4147-A177-3AD203B41FA5}">
                      <a16:colId xmlns:a16="http://schemas.microsoft.com/office/drawing/2014/main" val="2559282877"/>
                    </a:ext>
                  </a:extLst>
                </a:gridCol>
                <a:gridCol w="1157082">
                  <a:extLst>
                    <a:ext uri="{9D8B030D-6E8A-4147-A177-3AD203B41FA5}">
                      <a16:colId xmlns:a16="http://schemas.microsoft.com/office/drawing/2014/main" val="866289432"/>
                    </a:ext>
                  </a:extLst>
                </a:gridCol>
                <a:gridCol w="1171525">
                  <a:extLst>
                    <a:ext uri="{9D8B030D-6E8A-4147-A177-3AD203B41FA5}">
                      <a16:colId xmlns:a16="http://schemas.microsoft.com/office/drawing/2014/main" val="603513265"/>
                    </a:ext>
                  </a:extLst>
                </a:gridCol>
              </a:tblGrid>
              <a:tr h="614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 ppm</a:t>
                      </a: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(Before </a:t>
                      </a:r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NiCycle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 ppm </a:t>
                      </a:r>
                    </a:p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(After 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NiCycle</a:t>
                      </a:r>
                      <a:r>
                        <a:rPr lang="en-US" sz="14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% Retention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52802600"/>
                  </a:ext>
                </a:extLst>
              </a:tr>
              <a:tr h="433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 Min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1232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61974820"/>
                  </a:ext>
                </a:extLst>
              </a:tr>
              <a:tr h="433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n-lt"/>
                        </a:rPr>
                        <a:t>30 Min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1303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7.8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99.4%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71384244"/>
                  </a:ext>
                </a:extLst>
              </a:tr>
              <a:tr h="433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60 Min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1324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16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98.8%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71723630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B1D5AC3-B8BD-BF8D-9383-D01179D5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81" y="3169899"/>
            <a:ext cx="4616541" cy="3403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D0C1B6-E7BC-6DCD-BCF3-4CB08E82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8" y="1594890"/>
            <a:ext cx="3932985" cy="506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0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A742E-2693-9A61-A499-238E9BEB4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78132519-71B9-0431-EAD0-6BAEAA0A96DE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20CC7A16-6FBE-A8D9-F74E-22354B9F784A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946DA9C3-F125-63F9-8272-4C4CB14B3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FDDAFEC3-E053-68C8-F146-08498CC04A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1A47BF88-CF63-4BDB-487C-88AA84238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105858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GB" altLang="ko-KR" sz="2800"/>
              <a:t>EnvioTRI – </a:t>
            </a:r>
            <a:r>
              <a:rPr lang="en-US" altLang="ko-KR" sz="2800"/>
              <a:t>3+ Chrome recovery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4D7BA-415C-1B11-6743-3B1726463CB0}"/>
              </a:ext>
            </a:extLst>
          </p:cNvPr>
          <p:cNvSpPr txBox="1"/>
          <p:nvPr/>
        </p:nvSpPr>
        <p:spPr>
          <a:xfrm>
            <a:off x="448873" y="695523"/>
            <a:ext cx="11517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  <a:endParaRPr lang="ko-KR" altLang="en-US" sz="2800" dirty="0"/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81D9046E-C38E-E2E6-716D-EF9A94369A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410FBB59-FFCE-F8C0-26A0-7772F2B2E0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E569B42-163C-F55F-502B-10FC75931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1" y="1676400"/>
            <a:ext cx="4457198" cy="460692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65D02C-E13B-3B17-A299-8C3C334E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449" y="1757362"/>
            <a:ext cx="705427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1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8D28B-ED5C-90BB-21F1-F5EC0F369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F14B97DC-00EF-67AA-6F51-CD26416E1ED5}"/>
              </a:ext>
            </a:extLst>
          </p:cNvPr>
          <p:cNvSpPr>
            <a:spLocks/>
          </p:cNvSpPr>
          <p:nvPr/>
        </p:nvSpPr>
        <p:spPr bwMode="auto">
          <a:xfrm>
            <a:off x="448874" y="106309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9999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任意多边形 9">
            <a:extLst>
              <a:ext uri="{FF2B5EF4-FFF2-40B4-BE49-F238E27FC236}">
                <a16:creationId xmlns:a16="http://schemas.microsoft.com/office/drawing/2014/main" id="{60EF319A-342E-A571-4AB0-DDD459DF8F84}"/>
              </a:ext>
            </a:extLst>
          </p:cNvPr>
          <p:cNvSpPr>
            <a:spLocks/>
          </p:cNvSpPr>
          <p:nvPr/>
        </p:nvSpPr>
        <p:spPr bwMode="auto">
          <a:xfrm>
            <a:off x="407988" y="46777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2EBC70BA-9E77-B8D5-7B00-1426F661C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130914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latin typeface="华文细黑" pitchFamily="2" charset="-122"/>
                <a:ea typeface="华文细黑" pitchFamily="2" charset="-122"/>
              </a:rPr>
              <a:t>05</a:t>
            </a:r>
            <a:endParaRPr lang="zh-CN" altLang="en-US" sz="2400" b="1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D6C0E8A9-712D-6A71-2DB2-8D6A22C89D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756389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21">
            <a:extLst>
              <a:ext uri="{FF2B5EF4-FFF2-40B4-BE49-F238E27FC236}">
                <a16:creationId xmlns:a16="http://schemas.microsoft.com/office/drawing/2014/main" id="{CA790576-3CED-713B-428B-89F160E06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193482"/>
            <a:ext cx="105858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ko-KR" altLang="en-US" sz="2800"/>
              <a:t>보조설비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D15B4-8636-2E24-EEE8-F8F3B2E19CC1}"/>
              </a:ext>
            </a:extLst>
          </p:cNvPr>
          <p:cNvSpPr txBox="1"/>
          <p:nvPr/>
        </p:nvSpPr>
        <p:spPr>
          <a:xfrm>
            <a:off x="448873" y="695523"/>
            <a:ext cx="11517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패턴도금 </a:t>
            </a:r>
            <a:r>
              <a:rPr lang="en-US" altLang="ko-KR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</a:t>
            </a:r>
            <a:r>
              <a:rPr lang="ko-KR" altLang="en-US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Stripper Tin </a:t>
            </a:r>
            <a:r>
              <a:rPr lang="ko-KR" altLang="en-US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회수장치</a:t>
            </a:r>
            <a:r>
              <a:rPr lang="en-US" altLang="ko-KR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TinCycle</a:t>
            </a:r>
            <a:endParaRPr lang="ko-KR" altLang="en-US" sz="1600" dirty="0"/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88156F1F-E870-C4CE-9F5A-4BF4570506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74" y="833438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3872216B-51F5-F3B8-CBCF-BBDD9DE713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169" y="756389"/>
            <a:ext cx="11385550" cy="0"/>
          </a:xfrm>
          <a:prstGeom prst="line">
            <a:avLst/>
          </a:prstGeom>
          <a:noFill/>
          <a:ln w="6350" cmpd="sng">
            <a:solidFill>
              <a:schemeClr val="tx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88D7623-C461-F89D-4B4F-32018800A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1" y="1600200"/>
            <a:ext cx="6248400" cy="3981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C0026D-1091-8415-5B85-A3AE035D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600200"/>
            <a:ext cx="5066224" cy="39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6444A-AA5C-4695-D2B0-113A5E7DB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01933-31E3-B298-E6EB-6C5AACD3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31445"/>
            <a:ext cx="10515600" cy="528955"/>
          </a:xfrm>
        </p:spPr>
        <p:txBody>
          <a:bodyPr/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엔솔테크 홈페이지 구성안</a:t>
            </a:r>
            <a:r>
              <a:rPr lang="en-US" altLang="ko-KR" sz="1600" b="1"/>
              <a:t>]</a:t>
            </a:r>
            <a:endParaRPr lang="ko-KR" altLang="en-US" sz="4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C17E00-8672-679B-9CDD-7513D9E1D125}"/>
              </a:ext>
            </a:extLst>
          </p:cNvPr>
          <p:cNvSpPr txBox="1"/>
          <p:nvPr/>
        </p:nvSpPr>
        <p:spPr>
          <a:xfrm>
            <a:off x="548640" y="57316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비즈니스</a:t>
            </a:r>
            <a:r>
              <a:rPr lang="en-US" altLang="ko-KR"/>
              <a:t>(Business) : ppt 7~28</a:t>
            </a:r>
            <a:r>
              <a:rPr lang="ko-KR" altLang="en-US"/>
              <a:t>페이지 참조</a:t>
            </a:r>
            <a:r>
              <a:rPr lang="en-US" altLang="ko-KR"/>
              <a:t> </a:t>
            </a:r>
          </a:p>
          <a:p>
            <a:pPr marL="342900" indent="-342900">
              <a:buAutoNum type="arabicPeriod"/>
            </a:pPr>
            <a:r>
              <a:rPr lang="ko-KR" altLang="en-US"/>
              <a:t>생산설비류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부품 자재류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보조 설비류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29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34693" y="15176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18848016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18237801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19833911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2" name="矩形 19"/>
          <p:cNvSpPr>
            <a:spLocks noChangeArrowheads="1"/>
          </p:cNvSpPr>
          <p:nvPr/>
        </p:nvSpPr>
        <p:spPr bwMode="auto">
          <a:xfrm>
            <a:off x="3927475" y="1344613"/>
            <a:ext cx="4310063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35665" y="3355975"/>
            <a:ext cx="29206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THANK YOU</a:t>
            </a: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B3147175-222A-88C4-671F-9479F2F8AC69}"/>
              </a:ext>
            </a:extLst>
          </p:cNvPr>
          <p:cNvSpPr txBox="1"/>
          <p:nvPr/>
        </p:nvSpPr>
        <p:spPr>
          <a:xfrm>
            <a:off x="3911224" y="1471519"/>
            <a:ext cx="4434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ENSOL</a:t>
            </a:r>
            <a:endParaRPr lang="zh-CN" altLang="en-US" sz="9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35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3" grpId="0" animBg="1" autoUpdateAnimBg="0"/>
      <p:bldP spid="25605" grpId="0" animBg="1" autoUpdateAnimBg="0"/>
      <p:bldP spid="25606" grpId="0" animBg="1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8" grpId="0" animBg="1" autoUpdateAnimBg="0"/>
      <p:bldP spid="25619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5830A-8D36-7474-3334-35799CF1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57409-1271-C0B6-AB0A-2C446A05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31445"/>
            <a:ext cx="10515600" cy="528955"/>
          </a:xfrm>
        </p:spPr>
        <p:txBody>
          <a:bodyPr/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엔솔테크 홈페이지 구성안</a:t>
            </a:r>
            <a:r>
              <a:rPr lang="en-US" altLang="ko-KR" sz="1600" b="1"/>
              <a:t>]</a:t>
            </a:r>
            <a:endParaRPr lang="ko-KR" altLang="en-US" sz="4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239B7-3848-5B2F-C8F3-750A5849A1E3}"/>
              </a:ext>
            </a:extLst>
          </p:cNvPr>
          <p:cNvSpPr txBox="1"/>
          <p:nvPr/>
        </p:nvSpPr>
        <p:spPr>
          <a:xfrm>
            <a:off x="548640" y="5731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4 Contact Us</a:t>
            </a:r>
          </a:p>
          <a:p>
            <a:r>
              <a:rPr lang="ko-KR" altLang="en-US"/>
              <a:t>참조 사이트 </a:t>
            </a:r>
            <a:r>
              <a:rPr lang="en-US" altLang="ko-KR"/>
              <a:t>: https://momixofficial.imweb.me/contact</a:t>
            </a:r>
          </a:p>
        </p:txBody>
      </p:sp>
    </p:spTree>
    <p:extLst>
      <p:ext uri="{BB962C8B-B14F-4D97-AF65-F5344CB8AC3E}">
        <p14:creationId xmlns:p14="http://schemas.microsoft.com/office/powerpoint/2010/main" val="282986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BC455-08F9-8C37-78A3-7B09D9BC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wrap="square" anchor="ctr">
            <a:normAutofit/>
          </a:bodyPr>
          <a:lstStyle/>
          <a:p>
            <a:r>
              <a:rPr lang="ko-KR" altLang="en-US"/>
              <a:t>회사 로고</a:t>
            </a:r>
          </a:p>
        </p:txBody>
      </p:sp>
      <p:pic>
        <p:nvPicPr>
          <p:cNvPr id="4" name="그림 3" descr="폰트, 텍스트, 그래픽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66A008-8850-11C5-D02E-C7C11326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5086"/>
            <a:ext cx="10515600" cy="3312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31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18848016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18237801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19833911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矩形 19"/>
          <p:cNvSpPr>
            <a:spLocks noChangeArrowheads="1"/>
          </p:cNvSpPr>
          <p:nvPr/>
        </p:nvSpPr>
        <p:spPr bwMode="auto">
          <a:xfrm>
            <a:off x="3927476" y="1344613"/>
            <a:ext cx="4310062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4046175" y="3355975"/>
            <a:ext cx="409964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de-DE" altLang="ko-KR" sz="3200">
                <a:solidFill>
                  <a:schemeClr val="bg1"/>
                </a:solidFill>
              </a:rPr>
              <a:t>Here is where enabling </a:t>
            </a:r>
          </a:p>
          <a:p>
            <a:pPr algn="ctr"/>
            <a:r>
              <a:rPr lang="de-DE" altLang="ko-KR" sz="3200">
                <a:solidFill>
                  <a:schemeClr val="bg1"/>
                </a:solidFill>
              </a:rPr>
              <a:t>solutions begins</a:t>
            </a:r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7" name="矩形 24"/>
          <p:cNvSpPr>
            <a:spLocks noChangeArrowheads="1"/>
          </p:cNvSpPr>
          <p:nvPr/>
        </p:nvSpPr>
        <p:spPr bwMode="auto">
          <a:xfrm>
            <a:off x="3840163" y="4648200"/>
            <a:ext cx="4511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ko-KR" altLang="en-US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기술로 미래를 열다 </a:t>
            </a:r>
            <a:r>
              <a:rPr lang="en-US" altLang="ko-KR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엔솔테크</a:t>
            </a:r>
            <a:r>
              <a:rPr lang="en-US" altLang="ko-KR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＂</a:t>
            </a: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11224" y="1471519"/>
            <a:ext cx="4434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ENSOL</a:t>
            </a:r>
            <a:endParaRPr lang="zh-CN" altLang="en-US" sz="9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65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15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5" grpId="0" animBg="1" autoUpdateAnimBg="0"/>
      <p:bldP spid="3077" grpId="0" animBg="1" autoUpdateAnimBg="0"/>
      <p:bldP spid="3078" grpId="0" animBg="1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87" grpId="0" autoUpdateAnimBg="0"/>
      <p:bldP spid="3090" grpId="0" animBg="1" autoUpdateAnimBg="0"/>
      <p:bldP spid="3091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구름, 야외, 상업용 건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AD82C5-89D4-C005-9C70-5EA123E36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939"/>
            <a:ext cx="12192000" cy="4648029"/>
          </a:xfrm>
          <a:prstGeom prst="rect">
            <a:avLst/>
          </a:prstGeom>
        </p:spPr>
      </p:pic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9" name="矩形 19"/>
          <p:cNvSpPr>
            <a:spLocks noChangeArrowheads="1"/>
          </p:cNvSpPr>
          <p:nvPr/>
        </p:nvSpPr>
        <p:spPr bwMode="auto">
          <a:xfrm>
            <a:off x="561483" y="1948517"/>
            <a:ext cx="7211411" cy="3517230"/>
          </a:xfrm>
          <a:prstGeom prst="rect">
            <a:avLst/>
          </a:prstGeom>
          <a:solidFill>
            <a:srgbClr val="1E6991">
              <a:alpha val="82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81" name="文本框 22"/>
          <p:cNvSpPr txBox="1">
            <a:spLocks noChangeArrowheads="1"/>
          </p:cNvSpPr>
          <p:nvPr/>
        </p:nvSpPr>
        <p:spPr bwMode="auto">
          <a:xfrm>
            <a:off x="1326806" y="301563"/>
            <a:ext cx="5914231" cy="46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ABOUT OUR COMPANY</a:t>
            </a:r>
            <a:endParaRPr lang="zh-CN" altLang="en-US" sz="2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82" name="矩形 23"/>
          <p:cNvSpPr>
            <a:spLocks noChangeArrowheads="1"/>
          </p:cNvSpPr>
          <p:nvPr/>
        </p:nvSpPr>
        <p:spPr bwMode="auto">
          <a:xfrm>
            <a:off x="819150" y="2063151"/>
            <a:ext cx="6953744" cy="292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250000"/>
              </a:lnSpc>
            </a:pPr>
            <a:r>
              <a:rPr lang="ko-KR" altLang="en-US" sz="20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엔솔테크는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PCB, IC Package, GMF, PV, 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배터리 등 다양한 산업 분야에 최적화된 설비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부품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원자재를 공급하며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약품 사용 절감 및 물 사용 최적화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폐수 재활용 솔루션을 통해 생산성 향상과 원가 절감을 실현합니다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이를 통해 고객의 수익성을 높이고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동시에 환경 보호에 기여함으로써 지속 가능한 사회적 가치 창출에 앞장서고 있습니다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엔솔테크는 고객과 함께 성장하며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미래 산업의 핵심 파트너로 자리매김하고자 합니다</a:t>
            </a:r>
            <a:r>
              <a:rPr lang="en-US" altLang="ko-KR" sz="1400" b="0" i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zh-CN" altLang="en-US" sz="140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10C2B1-10EB-F9EC-1EC4-9C34EEFC66CE}"/>
              </a:ext>
            </a:extLst>
          </p:cNvPr>
          <p:cNvSpPr/>
          <p:nvPr/>
        </p:nvSpPr>
        <p:spPr bwMode="auto">
          <a:xfrm>
            <a:off x="-1216044" y="6325898"/>
            <a:ext cx="45719" cy="457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6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8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8" name="矩形 20"/>
          <p:cNvSpPr>
            <a:spLocks noChangeArrowheads="1"/>
          </p:cNvSpPr>
          <p:nvPr/>
        </p:nvSpPr>
        <p:spPr bwMode="auto">
          <a:xfrm>
            <a:off x="686594" y="2397423"/>
            <a:ext cx="3771917" cy="411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수직 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PCB/IC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장비</a:t>
            </a:r>
            <a:endParaRPr lang="en-US" altLang="ko-KR" sz="16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- DC VCP , PPR VCP 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- DC /PPR Hoist CU plating</a:t>
            </a: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en-US" altLang="ko-KR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수평전기동 </a:t>
            </a:r>
            <a:r>
              <a:rPr lang="en-US" altLang="ko-KR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CU plating</a:t>
            </a: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en-US" altLang="ko-KR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캐리어</a:t>
            </a:r>
            <a:r>
              <a:rPr lang="en-US" altLang="ko-KR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ENIG/Immersion Tin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- IC </a:t>
            </a:r>
            <a:r>
              <a:rPr lang="ko-KR" altLang="en-US" sz="14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장비</a:t>
            </a:r>
            <a:endParaRPr lang="en-US" altLang="ko-KR" sz="14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수평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PCB 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장비</a:t>
            </a:r>
            <a:endParaRPr lang="en-US" altLang="ko-KR" sz="16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Desmear, Eless CU, Blackhole,  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Multibond, Immersion Tin, Shadow, 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Sterling, OSP, Etching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진공 홀플러깅</a:t>
            </a:r>
            <a:endParaRPr lang="en-US" altLang="ko-KR" sz="160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4. </a:t>
            </a:r>
            <a:r>
              <a:rPr lang="ko-KR" altLang="en-US" sz="1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양면 자동 인쇄기</a:t>
            </a:r>
            <a:endParaRPr lang="zh-CN" altLang="en-US" sz="160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  <p:sp>
        <p:nvSpPr>
          <p:cNvPr id="13329" name="文本框 21"/>
          <p:cNvSpPr txBox="1">
            <a:spLocks noChangeArrowheads="1"/>
          </p:cNvSpPr>
          <p:nvPr/>
        </p:nvSpPr>
        <p:spPr bwMode="auto">
          <a:xfrm>
            <a:off x="1626835" y="1557843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생산 설비류</a:t>
            </a:r>
            <a:endParaRPr lang="zh-CN" altLang="en-US" sz="28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  <p:sp>
        <p:nvSpPr>
          <p:cNvPr id="3" name="文本框 22">
            <a:extLst>
              <a:ext uri="{FF2B5EF4-FFF2-40B4-BE49-F238E27FC236}">
                <a16:creationId xmlns:a16="http://schemas.microsoft.com/office/drawing/2014/main" id="{7F034857-8BBB-FF58-7C7A-057A13FE9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6806" y="301563"/>
            <a:ext cx="5914231" cy="46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ABOUT OUR BUSINESS</a:t>
            </a:r>
            <a:endParaRPr lang="zh-CN" altLang="en-US" sz="2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组合 41">
            <a:extLst>
              <a:ext uri="{FF2B5EF4-FFF2-40B4-BE49-F238E27FC236}">
                <a16:creationId xmlns:a16="http://schemas.microsoft.com/office/drawing/2014/main" id="{472B32EE-6E95-A9CF-7601-030EC5DAF57A}"/>
              </a:ext>
            </a:extLst>
          </p:cNvPr>
          <p:cNvGrpSpPr>
            <a:grpSpLocks/>
          </p:cNvGrpSpPr>
          <p:nvPr/>
        </p:nvGrpSpPr>
        <p:grpSpPr bwMode="auto">
          <a:xfrm>
            <a:off x="686594" y="1457384"/>
            <a:ext cx="762827" cy="770247"/>
            <a:chOff x="0" y="0"/>
            <a:chExt cx="941070" cy="941070"/>
          </a:xfrm>
        </p:grpSpPr>
        <p:sp>
          <p:nvSpPr>
            <p:cNvPr id="9" name="圆角矩形 20">
              <a:extLst>
                <a:ext uri="{FF2B5EF4-FFF2-40B4-BE49-F238E27FC236}">
                  <a16:creationId xmlns:a16="http://schemas.microsoft.com/office/drawing/2014/main" id="{54B257EC-DADD-6DF9-4603-FB0596C57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no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0" name="组合 30">
              <a:extLst>
                <a:ext uri="{FF2B5EF4-FFF2-40B4-BE49-F238E27FC236}">
                  <a16:creationId xmlns:a16="http://schemas.microsoft.com/office/drawing/2014/main" id="{F3DEF639-9FC2-E4FC-5392-F3F46A54FE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1" y="207448"/>
              <a:ext cx="560643" cy="554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 20">
            <a:extLst>
              <a:ext uri="{FF2B5EF4-FFF2-40B4-BE49-F238E27FC236}">
                <a16:creationId xmlns:a16="http://schemas.microsoft.com/office/drawing/2014/main" id="{7AA00C79-9A16-E5B7-434A-7E6F8F4C3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593" y="2397423"/>
            <a:ext cx="3771917" cy="374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각종 스폰지롤러</a:t>
            </a:r>
            <a:endParaRPr lang="en-US" altLang="ko-KR" sz="16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특수액절롤러 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특허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플라스틱롤러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(PP, PVDF, Teflon)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연성롤러 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(EPDM/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서모런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/PP)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불용성 아노드 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(DH-CNT)</a:t>
            </a:r>
            <a:endParaRPr lang="ko-KR" altLang="en-US" sz="16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베어링블럭 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&amp; 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기어 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(UPE, PVDF, PP)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스프레이노즐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/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이덕터</a:t>
            </a:r>
            <a:endParaRPr lang="en-US" altLang="ko-KR" sz="16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동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/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금 도금용 카본필터</a:t>
            </a:r>
            <a:endParaRPr lang="en-US" altLang="ko-KR" sz="16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디지털 유량계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/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압력계</a:t>
            </a:r>
            <a:endParaRPr lang="en-US" altLang="ko-KR" sz="16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libri" panose="020F0502020204030204" pitchFamily="34" charset="0"/>
              </a:rPr>
              <a:t>세라믹브러시</a:t>
            </a:r>
            <a:endParaRPr lang="en-US" altLang="ko-KR" sz="16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3" name="组合 41">
            <a:extLst>
              <a:ext uri="{FF2B5EF4-FFF2-40B4-BE49-F238E27FC236}">
                <a16:creationId xmlns:a16="http://schemas.microsoft.com/office/drawing/2014/main" id="{0717FCA3-C90A-3C80-F40F-C330511ACCF6}"/>
              </a:ext>
            </a:extLst>
          </p:cNvPr>
          <p:cNvGrpSpPr>
            <a:grpSpLocks/>
          </p:cNvGrpSpPr>
          <p:nvPr/>
        </p:nvGrpSpPr>
        <p:grpSpPr bwMode="auto">
          <a:xfrm>
            <a:off x="4615593" y="1457384"/>
            <a:ext cx="762827" cy="770247"/>
            <a:chOff x="0" y="0"/>
            <a:chExt cx="941070" cy="941070"/>
          </a:xfrm>
        </p:grpSpPr>
        <p:sp>
          <p:nvSpPr>
            <p:cNvPr id="14" name="圆角矩形 20">
              <a:extLst>
                <a:ext uri="{FF2B5EF4-FFF2-40B4-BE49-F238E27FC236}">
                  <a16:creationId xmlns:a16="http://schemas.microsoft.com/office/drawing/2014/main" id="{A260EC7A-4433-03D1-0345-0022D0B26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no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5" name="组合 30">
              <a:extLst>
                <a:ext uri="{FF2B5EF4-FFF2-40B4-BE49-F238E27FC236}">
                  <a16:creationId xmlns:a16="http://schemas.microsoft.com/office/drawing/2014/main" id="{8A16BD10-FCBA-43AD-F7A1-721BFD589FB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1" y="207448"/>
              <a:ext cx="560643" cy="554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68F96C4-4B8B-7744-E3EC-7D44E0F18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510" y="2397423"/>
            <a:ext cx="3771917" cy="263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니켈회수장치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(NiCycle)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콜로이드 팔라듐 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Pd (Colloidal) </a:t>
            </a: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회수장치</a:t>
            </a:r>
            <a:endParaRPr lang="en-US" altLang="ko-KR" sz="16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디스미어 슬러지 자동배출장치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Filter (sludgy discharge system)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실시간 자동분석 및 보충 시스템 </a:t>
            </a: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 </a:t>
            </a:r>
            <a:r>
              <a:rPr lang="ko-KR" altLang="en-US" sz="1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온라인 </a:t>
            </a:r>
            <a:r>
              <a:rPr lang="en-US" altLang="ko-KR" sz="1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XRF, </a:t>
            </a:r>
            <a:r>
              <a:rPr lang="ko-KR" altLang="en-US" sz="1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비생계</a:t>
            </a:r>
            <a:r>
              <a:rPr lang="en-US" altLang="ko-KR" sz="1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적정법 적용</a:t>
            </a:r>
            <a:endParaRPr lang="ko-KR" altLang="en-US" sz="1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23" name="组合 41">
            <a:extLst>
              <a:ext uri="{FF2B5EF4-FFF2-40B4-BE49-F238E27FC236}">
                <a16:creationId xmlns:a16="http://schemas.microsoft.com/office/drawing/2014/main" id="{7DC43ED0-2F48-8A79-A471-14291F3E0FFD}"/>
              </a:ext>
            </a:extLst>
          </p:cNvPr>
          <p:cNvGrpSpPr>
            <a:grpSpLocks/>
          </p:cNvGrpSpPr>
          <p:nvPr/>
        </p:nvGrpSpPr>
        <p:grpSpPr bwMode="auto">
          <a:xfrm>
            <a:off x="8387510" y="1457384"/>
            <a:ext cx="762827" cy="770247"/>
            <a:chOff x="0" y="0"/>
            <a:chExt cx="941070" cy="941070"/>
          </a:xfrm>
        </p:grpSpPr>
        <p:sp>
          <p:nvSpPr>
            <p:cNvPr id="24" name="圆角矩形 20">
              <a:extLst>
                <a:ext uri="{FF2B5EF4-FFF2-40B4-BE49-F238E27FC236}">
                  <a16:creationId xmlns:a16="http://schemas.microsoft.com/office/drawing/2014/main" id="{012A5C30-AFA4-526C-2EF3-6C1E65A0A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no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30">
              <a:extLst>
                <a:ext uri="{FF2B5EF4-FFF2-40B4-BE49-F238E27FC236}">
                  <a16:creationId xmlns:a16="http://schemas.microsoft.com/office/drawing/2014/main" id="{298DE6A2-EAC9-1EE5-25B1-26AAE1F4008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1" y="207448"/>
              <a:ext cx="560643" cy="554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文本框 21">
            <a:extLst>
              <a:ext uri="{FF2B5EF4-FFF2-40B4-BE49-F238E27FC236}">
                <a16:creationId xmlns:a16="http://schemas.microsoft.com/office/drawing/2014/main" id="{9CE2C28B-E51D-EFA1-F6FA-84CB7C254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4337" y="1580897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부품</a:t>
            </a:r>
            <a:r>
              <a:rPr lang="en-US" altLang="ko-KR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/</a:t>
            </a:r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자재류</a:t>
            </a:r>
            <a:endParaRPr lang="zh-CN" altLang="en-US" sz="28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  <p:sp>
        <p:nvSpPr>
          <p:cNvPr id="27" name="文本框 21">
            <a:extLst>
              <a:ext uri="{FF2B5EF4-FFF2-40B4-BE49-F238E27FC236}">
                <a16:creationId xmlns:a16="http://schemas.microsoft.com/office/drawing/2014/main" id="{4C069CF6-AB1C-4F54-61E0-43150F8FD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7234" y="1580897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보조</a:t>
            </a:r>
            <a:r>
              <a:rPr lang="en-US" altLang="ko-KR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/</a:t>
            </a:r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설비류</a:t>
            </a:r>
            <a:endParaRPr lang="zh-CN" altLang="en-US" sz="28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8" grpId="0" autoUpdateAnimBg="0"/>
      <p:bldP spid="13329" grpId="0" autoUpdateAnimBg="0"/>
      <p:bldP spid="11" grpId="0" autoUpdateAnimBg="0"/>
      <p:bldP spid="21" grpId="0" autoUpdateAnimBg="0"/>
      <p:bldP spid="26" grpId="0" autoUpdateAnimBg="0"/>
      <p:bldP spid="2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9653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9" name="矩形 26"/>
          <p:cNvSpPr>
            <a:spLocks noChangeArrowheads="1"/>
          </p:cNvSpPr>
          <p:nvPr/>
        </p:nvSpPr>
        <p:spPr bwMode="auto">
          <a:xfrm>
            <a:off x="7361238" y="5214938"/>
            <a:ext cx="45100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de-DE" altLang="ko-KR" sz="2000">
                <a:solidFill>
                  <a:schemeClr val="bg2"/>
                </a:solidFill>
              </a:rPr>
              <a:t>Here is where enabling solutions begins</a:t>
            </a:r>
          </a:p>
        </p:txBody>
      </p: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103381" y="3881439"/>
            <a:ext cx="41782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indent="0" algn="ctr">
              <a:buNone/>
            </a:pPr>
            <a:r>
              <a:rPr lang="en-US" altLang="ko-KR" sz="3600" b="1">
                <a:solidFill>
                  <a:schemeClr val="bg1"/>
                </a:solidFill>
              </a:rPr>
              <a:t>Equipment</a:t>
            </a:r>
            <a:r>
              <a:rPr lang="ko-KR" altLang="en-US" sz="3600" b="1">
                <a:solidFill>
                  <a:schemeClr val="bg1"/>
                </a:solidFill>
              </a:rPr>
              <a:t> </a:t>
            </a:r>
            <a:r>
              <a:rPr lang="en-US" altLang="ko-KR" sz="3600" b="1">
                <a:solidFill>
                  <a:schemeClr val="bg1"/>
                </a:solidFill>
              </a:rPr>
              <a:t>Solution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21">
            <a:extLst>
              <a:ext uri="{FF2B5EF4-FFF2-40B4-BE49-F238E27FC236}">
                <a16:creationId xmlns:a16="http://schemas.microsoft.com/office/drawing/2014/main" id="{170B7D1B-5338-336B-5054-A486B0AAE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885926"/>
            <a:ext cx="245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ko-KR" altLang="en-US" sz="2800" b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itchFamily="34" charset="0"/>
              </a:rPr>
              <a:t>생산 설비류</a:t>
            </a:r>
            <a:endParaRPr lang="zh-CN" altLang="en-US" sz="2800" b="1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7181.pptx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1433</Words>
  <Characters>0</Characters>
  <Application>Microsoft Office PowerPoint</Application>
  <DocSecurity>0</DocSecurity>
  <PresentationFormat>와이드스크린</PresentationFormat>
  <Lines>0</Lines>
  <Paragraphs>288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微软雅黑</vt:lpstr>
      <vt:lpstr>华文细黑</vt:lpstr>
      <vt:lpstr>굴림</vt:lpstr>
      <vt:lpstr>한컴 말랑말랑 Bold</vt:lpstr>
      <vt:lpstr>Arial</vt:lpstr>
      <vt:lpstr>Arial Narrow</vt:lpstr>
      <vt:lpstr>Calibri</vt:lpstr>
      <vt:lpstr>Calibri Light</vt:lpstr>
      <vt:lpstr>Tw Cen MT Condensed Extra Bold</vt:lpstr>
      <vt:lpstr>Wingdings</vt:lpstr>
      <vt:lpstr>Office 主题</vt:lpstr>
      <vt:lpstr>[엔솔테크 홈페이지 구성안]</vt:lpstr>
      <vt:lpstr>[엔솔테크 홈페이지 구성안]</vt:lpstr>
      <vt:lpstr>[엔솔테크 홈페이지 구성안]</vt:lpstr>
      <vt:lpstr>[엔솔테크 홈페이지 구성안]</vt:lpstr>
      <vt:lpstr>회사 로고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7181.pptx</dc:title>
  <dc:creator/>
  <cp:lastModifiedBy/>
  <cp:revision>1</cp:revision>
  <dcterms:created xsi:type="dcterms:W3CDTF">2017-06-25T05:30:35Z</dcterms:created>
  <dcterms:modified xsi:type="dcterms:W3CDTF">2025-05-20T02:28:05Z</dcterms:modified>
</cp:coreProperties>
</file>